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2" r:id="rId2"/>
    <p:sldId id="449" r:id="rId3"/>
    <p:sldId id="450" r:id="rId4"/>
    <p:sldId id="456" r:id="rId5"/>
    <p:sldId id="453" r:id="rId6"/>
    <p:sldId id="452" r:id="rId7"/>
    <p:sldId id="454" r:id="rId8"/>
    <p:sldId id="455"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1AEFD-A18B-4FF7-AEFF-9413F9434054}" v="3" dt="2024-01-24T14:25:18.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8:18.55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1,'52'-1,"1"3,81 13,33 12,-129-20,45 0,26 5,-77-8,55 1,-58-5,0 1,47 10,-11-1,0-3,1-3,112-7,-45 0,2017 4,-2126-1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8:23.89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1,'1908'0,"-1454"27,18 0,2464-30,-1639 5,-1043-16,-5 0,4010 13,-2010 4,-2235-3,1 1,0 1,21 5,-14-2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8:29.82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1,'1787'0,"-1548"13,-35-1,71-13,93 3,-222 11,50 2,3571-14,-1780-3,2184 2,-4128 1,55 11,-53-6,51 2,-53-7,1 3,-1 1,53 15,-29-8,68 4,-30-4,-30-7,-57-5,0 1,-1 0,1 2,-1 0,1 0,26 11,-27-7,2-1,-1-1,1 0,-1-1,37 2,98-6,-79-1,-51 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8:32.28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82,'121'0,"378"-17,-154-10,165 15,-316 15,-175-5,0 0,37-8,-35 5,-1 1,28-1,-23 4,-2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9:28.99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81,'216'-14,"-8"0,-164 12,60-12,-42 5,42-4,123-2,1084 17,-1272-1,58 11,27 2,699-12,-402-4,669 2,-1035 2,-1 4,58 12,-59-8,1-2,68 1,670-10,-769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9:34.13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1 134,'61'-1,"105"-14,-77 6,1 3,107 8,-57 1,131-17,7 0,183-6,34 12,-289 11,47-19,-93 3,-19 2,111-3,2045 15,-2275-1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9:46.60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30,'1999'0,"-1666"13,-26 1,1968-12,-1105-4,4085 2,-5207-3,54-8,38-3,15 13,-42 2,132-16,-115 4,202 9,-155 5,590-3,-724 2,73 13,-64-6,12 3,-38-7,-1 0,45 1,-18-7,-29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9:50.68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1 163,'475'1,"518"-3,-565-10,221-3,3065 17,-3163-48,-363 24,199-10,-75 8,330 12,-389 15,-216-3,599 16,-395-5,-109-7,159 26,32-1,-161-19,75 16,146 7,-92-6,-192-14,114 1,1753-15,-1947-1,0 0,37-8,-36 5,1 1,27-1,45 7,-62 0,-1-1,0-2,50-7,-57 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9T14:49:54.58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31,'21'-2,"0"0,33-8,30-3,443 10,-268 6,1327-3,-1261 13,-22 1,1917-12,-1080-4,693 2,-1777 2,-1 4,64 13,-66-9,0-2,78 1,34-12,315 5,-238 23,87 2,63 1,459-29,-829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BB021B-1FE0-420D-BC3D-B9510599482F}" type="datetimeFigureOut">
              <a:rPr lang="fr-BE" smtClean="0"/>
              <a:t>24-01-24</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BD084-91E8-4E9E-A9C2-4DB7672EB0AE}" type="slidenum">
              <a:rPr lang="fr-BE" smtClean="0"/>
              <a:t>‹N°›</a:t>
            </a:fld>
            <a:endParaRPr lang="fr-BE"/>
          </a:p>
        </p:txBody>
      </p:sp>
    </p:spTree>
    <p:extLst>
      <p:ext uri="{BB962C8B-B14F-4D97-AF65-F5344CB8AC3E}">
        <p14:creationId xmlns:p14="http://schemas.microsoft.com/office/powerpoint/2010/main" val="2707299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7B2958-0964-4BEB-85A0-057EAB3A668B}" type="slidenum">
              <a:rPr kumimoji="0" lang="fr-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6971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34474"/>
            <a:ext cx="12192000" cy="3589069"/>
          </a:xfrm>
          <a:prstGeom prst="rect">
            <a:avLst/>
          </a:prstGeom>
        </p:spPr>
      </p:pic>
      <p:sp>
        <p:nvSpPr>
          <p:cNvPr id="7" name="object 3"/>
          <p:cNvSpPr/>
          <p:nvPr userDrawn="1"/>
        </p:nvSpPr>
        <p:spPr>
          <a:xfrm>
            <a:off x="0" y="5074613"/>
            <a:ext cx="12192000" cy="1817184"/>
          </a:xfrm>
          <a:custGeom>
            <a:avLst/>
            <a:gdLst/>
            <a:ahLst/>
            <a:cxnLst/>
            <a:rect l="l" t="t" r="r" b="b"/>
            <a:pathLst>
              <a:path w="9144000" h="2088515">
                <a:moveTo>
                  <a:pt x="0" y="2087994"/>
                </a:moveTo>
                <a:lnTo>
                  <a:pt x="9144000" y="2087994"/>
                </a:lnTo>
                <a:lnTo>
                  <a:pt x="9144000" y="0"/>
                </a:lnTo>
                <a:lnTo>
                  <a:pt x="0" y="0"/>
                </a:lnTo>
                <a:lnTo>
                  <a:pt x="0" y="2087994"/>
                </a:lnTo>
                <a:close/>
              </a:path>
            </a:pathLst>
          </a:custGeom>
          <a:solidFill>
            <a:schemeClr val="accent6">
              <a:lumMod val="75000"/>
            </a:schemeClr>
          </a:solidFill>
        </p:spPr>
        <p:txBody>
          <a:bodyPr wrap="square" lIns="0" tIns="0" rIns="0" bIns="0" rtlCol="0"/>
          <a:lstStyle/>
          <a:p>
            <a:endParaRPr sz="1800">
              <a:solidFill>
                <a:srgbClr val="F79646"/>
              </a:solidFill>
            </a:endParaRPr>
          </a:p>
        </p:txBody>
      </p:sp>
      <p:sp>
        <p:nvSpPr>
          <p:cNvPr id="8" name="object 7"/>
          <p:cNvSpPr/>
          <p:nvPr userDrawn="1"/>
        </p:nvSpPr>
        <p:spPr>
          <a:xfrm>
            <a:off x="1919996" y="5074619"/>
            <a:ext cx="6073987" cy="374104"/>
          </a:xfrm>
          <a:custGeom>
            <a:avLst/>
            <a:gdLst/>
            <a:ahLst/>
            <a:cxnLst/>
            <a:rect l="l" t="t" r="r" b="b"/>
            <a:pathLst>
              <a:path w="4555490" h="431800">
                <a:moveTo>
                  <a:pt x="4552848" y="326847"/>
                </a:moveTo>
                <a:lnTo>
                  <a:pt x="482" y="326847"/>
                </a:lnTo>
                <a:lnTo>
                  <a:pt x="11862" y="367993"/>
                </a:lnTo>
                <a:lnTo>
                  <a:pt x="36731" y="401321"/>
                </a:lnTo>
                <a:lnTo>
                  <a:pt x="71930" y="423650"/>
                </a:lnTo>
                <a:lnTo>
                  <a:pt x="114299" y="431799"/>
                </a:lnTo>
                <a:lnTo>
                  <a:pt x="4439031" y="431799"/>
                </a:lnTo>
                <a:lnTo>
                  <a:pt x="4481400" y="423650"/>
                </a:lnTo>
                <a:lnTo>
                  <a:pt x="4516599" y="401321"/>
                </a:lnTo>
                <a:lnTo>
                  <a:pt x="4541468" y="367993"/>
                </a:lnTo>
                <a:lnTo>
                  <a:pt x="4552848" y="326847"/>
                </a:lnTo>
                <a:close/>
              </a:path>
              <a:path w="4555490" h="431800">
                <a:moveTo>
                  <a:pt x="4555439" y="507"/>
                </a:moveTo>
                <a:lnTo>
                  <a:pt x="292" y="507"/>
                </a:lnTo>
                <a:lnTo>
                  <a:pt x="292" y="317474"/>
                </a:lnTo>
                <a:lnTo>
                  <a:pt x="0" y="317499"/>
                </a:lnTo>
                <a:lnTo>
                  <a:pt x="0" y="319430"/>
                </a:lnTo>
                <a:lnTo>
                  <a:pt x="203" y="321309"/>
                </a:lnTo>
                <a:lnTo>
                  <a:pt x="292" y="326847"/>
                </a:lnTo>
                <a:lnTo>
                  <a:pt x="4555439" y="326847"/>
                </a:lnTo>
                <a:lnTo>
                  <a:pt x="4555439" y="507"/>
                </a:lnTo>
                <a:close/>
              </a:path>
              <a:path w="4555490" h="431800">
                <a:moveTo>
                  <a:pt x="4553331" y="0"/>
                </a:moveTo>
                <a:lnTo>
                  <a:pt x="4548428" y="507"/>
                </a:lnTo>
                <a:lnTo>
                  <a:pt x="4553331" y="507"/>
                </a:lnTo>
                <a:lnTo>
                  <a:pt x="4553331" y="0"/>
                </a:lnTo>
                <a:close/>
              </a:path>
            </a:pathLst>
          </a:custGeom>
          <a:solidFill>
            <a:srgbClr val="F28E00"/>
          </a:solidFill>
        </p:spPr>
        <p:txBody>
          <a:bodyPr wrap="square" lIns="0" tIns="0" rIns="0" bIns="0" rtlCol="0"/>
          <a:lstStyle/>
          <a:p>
            <a:endParaRPr sz="1800">
              <a:solidFill>
                <a:srgbClr val="F79646"/>
              </a:solidFill>
            </a:endParaRPr>
          </a:p>
        </p:txBody>
      </p:sp>
      <p:sp>
        <p:nvSpPr>
          <p:cNvPr id="6" name="Slide Number Placeholder 5"/>
          <p:cNvSpPr>
            <a:spLocks noGrp="1"/>
          </p:cNvSpPr>
          <p:nvPr>
            <p:ph type="sldNum" sz="quarter" idx="12"/>
          </p:nvPr>
        </p:nvSpPr>
        <p:spPr/>
        <p:txBody>
          <a:bodyPr/>
          <a:lstStyle/>
          <a:p>
            <a:fld id="{BD627FEF-1C67-4199-9FF6-FA77D1738B7A}" type="slidenum">
              <a:rPr lang="nl-NL" smtClean="0">
                <a:solidFill>
                  <a:srgbClr val="F79646">
                    <a:tint val="75000"/>
                  </a:srgbClr>
                </a:solidFill>
              </a:rPr>
              <a:pPr/>
              <a:t>‹N°›</a:t>
            </a:fld>
            <a:endParaRPr lang="nl-NL">
              <a:solidFill>
                <a:srgbClr val="F79646">
                  <a:tint val="75000"/>
                </a:srgbClr>
              </a:solidFill>
            </a:endParaRPr>
          </a:p>
        </p:txBody>
      </p:sp>
      <p:sp>
        <p:nvSpPr>
          <p:cNvPr id="3" name="Subtitle 2"/>
          <p:cNvSpPr>
            <a:spLocks noGrp="1"/>
          </p:cNvSpPr>
          <p:nvPr>
            <p:ph type="subTitle" idx="1"/>
          </p:nvPr>
        </p:nvSpPr>
        <p:spPr>
          <a:xfrm>
            <a:off x="3364971" y="5088257"/>
            <a:ext cx="4459221" cy="288566"/>
          </a:xfrm>
        </p:spPr>
        <p:txBody>
          <a:bodyPr>
            <a:noAutofit/>
          </a:bodyPr>
          <a:lstStyle>
            <a:lvl1pPr marL="0" indent="0" algn="l">
              <a:lnSpc>
                <a:spcPct val="100000"/>
              </a:lnSpc>
              <a:spcBef>
                <a:spcPts val="0"/>
              </a:spcBef>
              <a:buNone/>
              <a:defRPr sz="1400">
                <a:solidFill>
                  <a:srgbClr val="CC0099"/>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a:xfrm>
            <a:off x="1967542" y="5083847"/>
            <a:ext cx="1344149" cy="292984"/>
          </a:xfrm>
        </p:spPr>
        <p:txBody>
          <a:bodyPr/>
          <a:lstStyle>
            <a:lvl1pPr>
              <a:defRPr sz="1400">
                <a:solidFill>
                  <a:srgbClr val="CC0099"/>
                </a:solidFill>
                <a:latin typeface="+mn-lt"/>
              </a:defRPr>
            </a:lvl1pPr>
          </a:lstStyle>
          <a:p>
            <a:fld id="{748E29EC-8FC8-4804-BEAE-CB7ACF2B7F64}" type="datetime1">
              <a:rPr lang="nl-NL" smtClean="0"/>
              <a:pPr/>
              <a:t>24-1-2024</a:t>
            </a:fld>
            <a:endParaRPr lang="nl-NL"/>
          </a:p>
        </p:txBody>
      </p:sp>
      <p:pic>
        <p:nvPicPr>
          <p:cNvPr id="9"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67791"/>
          <a:stretch/>
        </p:blipFill>
        <p:spPr bwMode="auto">
          <a:xfrm>
            <a:off x="-2117" y="63138"/>
            <a:ext cx="12194117" cy="1634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hasCustomPrompt="1"/>
          </p:nvPr>
        </p:nvSpPr>
        <p:spPr>
          <a:xfrm>
            <a:off x="1775520" y="1409035"/>
            <a:ext cx="8928992" cy="1154266"/>
          </a:xfrm>
        </p:spPr>
        <p:txBody>
          <a:bodyPr>
            <a:normAutofit/>
          </a:bodyPr>
          <a:lstStyle>
            <a:lvl1pPr indent="0">
              <a:lnSpc>
                <a:spcPts val="2880"/>
              </a:lnSpc>
              <a:defRPr sz="2400">
                <a:solidFill>
                  <a:schemeClr val="accent6">
                    <a:lumMod val="75000"/>
                  </a:schemeClr>
                </a:solidFill>
              </a:defRPr>
            </a:lvl1pPr>
          </a:lstStyle>
          <a:p>
            <a:r>
              <a:rPr lang="en-US"/>
              <a:t>Click to edit Master title style</a:t>
            </a:r>
            <a:br>
              <a:rPr lang="en-US"/>
            </a:br>
            <a:br>
              <a:rPr lang="en-US"/>
            </a:br>
            <a:endParaRPr lang="nl-NL"/>
          </a:p>
        </p:txBody>
      </p:sp>
    </p:spTree>
    <p:extLst>
      <p:ext uri="{BB962C8B-B14F-4D97-AF65-F5344CB8AC3E}">
        <p14:creationId xmlns:p14="http://schemas.microsoft.com/office/powerpoint/2010/main" val="2406918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
        <p:nvSpPr>
          <p:cNvPr id="5" name="Title 1"/>
          <p:cNvSpPr>
            <a:spLocks noGrp="1"/>
          </p:cNvSpPr>
          <p:nvPr>
            <p:ph type="title"/>
          </p:nvPr>
        </p:nvSpPr>
        <p:spPr>
          <a:xfrm>
            <a:off x="1583499" y="254779"/>
            <a:ext cx="9998901" cy="432849"/>
          </a:xfrm>
        </p:spPr>
        <p:txBody>
          <a:bodyPr/>
          <a:lstStyle/>
          <a:p>
            <a:r>
              <a:rPr lang="en-US"/>
              <a:t>Click to edit Master title style</a:t>
            </a:r>
            <a:endParaRPr lang="nl-NL"/>
          </a:p>
        </p:txBody>
      </p:sp>
    </p:spTree>
    <p:extLst>
      <p:ext uri="{BB962C8B-B14F-4D97-AF65-F5344CB8AC3E}">
        <p14:creationId xmlns:p14="http://schemas.microsoft.com/office/powerpoint/2010/main" val="4029743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741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a:t>Modifiez le style du titre</a:t>
            </a:r>
            <a:endParaRPr lang="fr-BE"/>
          </a:p>
        </p:txBody>
      </p:sp>
      <p:sp>
        <p:nvSpPr>
          <p:cNvPr id="3" name="Espace réservé du texte 2"/>
          <p:cNvSpPr>
            <a:spLocks noGrp="1"/>
          </p:cNvSpPr>
          <p:nvPr>
            <p:ph type="body" sz="half" idx="1"/>
          </p:nvPr>
        </p:nvSpPr>
        <p:spPr>
          <a:xfrm>
            <a:off x="609600" y="1600201"/>
            <a:ext cx="53848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a:xfrm>
            <a:off x="609600" y="6245225"/>
            <a:ext cx="2844800" cy="476250"/>
          </a:xfrm>
        </p:spPr>
        <p:txBody>
          <a:bodyPr/>
          <a:lstStyle>
            <a:lvl1pPr>
              <a:defRPr/>
            </a:lvl1pPr>
          </a:lstStyle>
          <a:p>
            <a:endParaRPr lang="en-US" altLang="fr-FR"/>
          </a:p>
        </p:txBody>
      </p:sp>
      <p:sp>
        <p:nvSpPr>
          <p:cNvPr id="6" name="Espace réservé du pied de page 5"/>
          <p:cNvSpPr>
            <a:spLocks noGrp="1"/>
          </p:cNvSpPr>
          <p:nvPr>
            <p:ph type="ftr" sz="quarter" idx="11"/>
          </p:nvPr>
        </p:nvSpPr>
        <p:spPr>
          <a:xfrm>
            <a:off x="4165600" y="6245225"/>
            <a:ext cx="3860800" cy="476250"/>
          </a:xfrm>
        </p:spPr>
        <p:txBody>
          <a:bodyPr/>
          <a:lstStyle>
            <a:lvl1pPr>
              <a:defRPr/>
            </a:lvl1pPr>
          </a:lstStyle>
          <a:p>
            <a:endParaRPr lang="en-US" altLang="fr-FR"/>
          </a:p>
        </p:txBody>
      </p:sp>
      <p:sp>
        <p:nvSpPr>
          <p:cNvPr id="7" name="Espace réservé du numéro de diapositive 6"/>
          <p:cNvSpPr>
            <a:spLocks noGrp="1"/>
          </p:cNvSpPr>
          <p:nvPr>
            <p:ph type="sldNum" sz="quarter" idx="12"/>
          </p:nvPr>
        </p:nvSpPr>
        <p:spPr>
          <a:xfrm>
            <a:off x="8737600" y="6245225"/>
            <a:ext cx="2844800" cy="476250"/>
          </a:xfrm>
        </p:spPr>
        <p:txBody>
          <a:bodyPr/>
          <a:lstStyle>
            <a:lvl1pPr>
              <a:defRPr/>
            </a:lvl1pPr>
          </a:lstStyle>
          <a:p>
            <a:fld id="{ED44E263-2041-4466-B2C2-F0EE4203E327}" type="slidenum">
              <a:rPr lang="en-US" altLang="fr-FR"/>
              <a:pPr/>
              <a:t>‹N°›</a:t>
            </a:fld>
            <a:endParaRPr lang="en-US" altLang="fr-FR"/>
          </a:p>
        </p:txBody>
      </p:sp>
    </p:spTree>
    <p:extLst>
      <p:ext uri="{BB962C8B-B14F-4D97-AF65-F5344CB8AC3E}">
        <p14:creationId xmlns:p14="http://schemas.microsoft.com/office/powerpoint/2010/main" val="241369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99456" y="274648"/>
            <a:ext cx="9985109" cy="485121"/>
          </a:xfrm>
        </p:spPr>
        <p:txBody>
          <a:bodyPr/>
          <a:lstStyle/>
          <a:p>
            <a:r>
              <a:rPr lang="en-US"/>
              <a:t>Click to edit Master title style</a:t>
            </a:r>
            <a:endParaRPr lang="nl-NL"/>
          </a:p>
        </p:txBody>
      </p:sp>
      <p:sp>
        <p:nvSpPr>
          <p:cNvPr id="3" name="Content Placeholder 2"/>
          <p:cNvSpPr>
            <a:spLocks noGrp="1"/>
          </p:cNvSpPr>
          <p:nvPr>
            <p:ph idx="1"/>
          </p:nvPr>
        </p:nvSpPr>
        <p:spPr/>
        <p:txBody>
          <a:bodyPr/>
          <a:lstStyle>
            <a:lvl5pPr marL="1828800" indent="0">
              <a:buFontTx/>
              <a:buNone/>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DBB23EB-06C3-476B-AF4A-68F73EE01354}" type="datetimeFigureOut">
              <a:rPr lang="nl-NL" smtClean="0">
                <a:solidFill>
                  <a:srgbClr val="F79646">
                    <a:tint val="75000"/>
                  </a:srgbClr>
                </a:solidFill>
              </a:rPr>
              <a:pPr/>
              <a:t>24-1-2024</a:t>
            </a:fld>
            <a:endParaRPr lang="nl-NL">
              <a:solidFill>
                <a:srgbClr val="F79646">
                  <a:tint val="75000"/>
                </a:srgbClr>
              </a:solidFill>
            </a:endParaRPr>
          </a:p>
        </p:txBody>
      </p:sp>
      <p:sp>
        <p:nvSpPr>
          <p:cNvPr id="6" name="Slide Number Placeholder 5"/>
          <p:cNvSpPr>
            <a:spLocks noGrp="1"/>
          </p:cNvSpPr>
          <p:nvPr>
            <p:ph type="sldNum" sz="quarter" idx="12"/>
          </p:nvPr>
        </p:nvSpPr>
        <p:spPr/>
        <p:txBody>
          <a:bodyPr/>
          <a:lstStyle/>
          <a:p>
            <a:fld id="{97F1B3F7-E764-4AAC-99F2-3D89120383E9}" type="slidenum">
              <a:rPr lang="nl-NL" smtClean="0">
                <a:solidFill>
                  <a:srgbClr val="F79646">
                    <a:tint val="75000"/>
                  </a:srgbClr>
                </a:solidFill>
              </a:rPr>
              <a:pPr/>
              <a:t>‹N°›</a:t>
            </a:fld>
            <a:endParaRPr lang="nl-NL">
              <a:solidFill>
                <a:srgbClr val="F79646">
                  <a:tint val="75000"/>
                </a:srgbClr>
              </a:solidFill>
            </a:endParaRPr>
          </a:p>
        </p:txBody>
      </p:sp>
      <p:pic>
        <p:nvPicPr>
          <p:cNvPr id="7" name="E4A8E6AA-E889-4EFE-8527-145F398573A6" descr="D02D8D6E-67A0-4745-A115-D6F079403F18@hom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06421" y="6301774"/>
            <a:ext cx="1093588" cy="257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54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9456" y="274648"/>
            <a:ext cx="10382944" cy="485121"/>
          </a:xfrm>
        </p:spPr>
        <p:txBody>
          <a:bodyPr/>
          <a:lstStyle>
            <a:lvl1pPr marL="342900" marR="0" indent="-342900" defTabSz="914400" rtl="0" eaLnBrk="1" fontAlgn="auto" latinLnBrk="0" hangingPunct="1">
              <a:lnSpc>
                <a:spcPct val="100000"/>
              </a:lnSpc>
              <a:spcBef>
                <a:spcPct val="20000"/>
              </a:spcBef>
              <a:spcAft>
                <a:spcPts val="0"/>
              </a:spcAft>
              <a:tabLst/>
              <a:defRPr>
                <a:solidFill>
                  <a:schemeClr val="tx1"/>
                </a:solidFill>
              </a:defRPr>
            </a:lvl1pPr>
          </a:lstStyle>
          <a:p>
            <a:pPr marL="342900" marR="0" lvl="0" indent="-342900" defTabSz="914400" rtl="0" eaLnBrk="1" fontAlgn="auto" latinLnBrk="0" hangingPunct="1">
              <a:lnSpc>
                <a:spcPct val="100000"/>
              </a:lnSpc>
              <a:spcBef>
                <a:spcPct val="20000"/>
              </a:spcBef>
              <a:spcAft>
                <a:spcPts val="0"/>
              </a:spcAft>
              <a:tabLst/>
              <a:defRPr/>
            </a:pPr>
            <a:r>
              <a:rPr kumimoji="0" lang="en-US" sz="3200"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Content Placeholder 2"/>
          <p:cNvSpPr>
            <a:spLocks noGrp="1"/>
          </p:cNvSpPr>
          <p:nvPr>
            <p:ph sz="half" idx="1" hasCustomPrompt="1"/>
          </p:nvPr>
        </p:nvSpPr>
        <p:spPr>
          <a:xfrm>
            <a:off x="1199456" y="1192618"/>
            <a:ext cx="4794944" cy="49335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hasCustomPrompt="1"/>
          </p:nvPr>
        </p:nvSpPr>
        <p:spPr>
          <a:xfrm>
            <a:off x="6197600" y="1192618"/>
            <a:ext cx="5384800" cy="49335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Tree>
    <p:extLst>
      <p:ext uri="{BB962C8B-B14F-4D97-AF65-F5344CB8AC3E}">
        <p14:creationId xmlns:p14="http://schemas.microsoft.com/office/powerpoint/2010/main" val="22491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2" name="Title 1"/>
          <p:cNvSpPr>
            <a:spLocks noGrp="1"/>
          </p:cNvSpPr>
          <p:nvPr>
            <p:ph type="title" hasCustomPrompt="1"/>
          </p:nvPr>
        </p:nvSpPr>
        <p:spPr>
          <a:xfrm>
            <a:off x="1199456" y="274648"/>
            <a:ext cx="10382944" cy="485121"/>
          </a:xfrm>
        </p:spPr>
        <p:txBody>
          <a:bodyPr/>
          <a:lstStyle>
            <a:lvl1pPr marL="342900" marR="0" indent="-342900" defTabSz="914400" rtl="0" eaLnBrk="1" fontAlgn="auto" latinLnBrk="0" hangingPunct="1">
              <a:lnSpc>
                <a:spcPct val="100000"/>
              </a:lnSpc>
              <a:spcBef>
                <a:spcPct val="20000"/>
              </a:spcBef>
              <a:spcAft>
                <a:spcPts val="0"/>
              </a:spcAft>
              <a:tabLst/>
              <a:defRPr/>
            </a:lvl1pPr>
          </a:lstStyle>
          <a:p>
            <a:pPr marL="342900" marR="0" lvl="0" indent="-342900" defTabSz="914400" rtl="0" eaLnBrk="1" fontAlgn="auto" latinLnBrk="0" hangingPunct="1">
              <a:lnSpc>
                <a:spcPct val="100000"/>
              </a:lnSpc>
              <a:spcBef>
                <a:spcPct val="20000"/>
              </a:spcBef>
              <a:spcAft>
                <a:spcPts val="0"/>
              </a:spcAft>
              <a:tabLst/>
              <a:defRPr/>
            </a:pPr>
            <a:r>
              <a:rPr kumimoji="0" lang="en-US" sz="3200"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Content Placeholder 2"/>
          <p:cNvSpPr>
            <a:spLocks noGrp="1"/>
          </p:cNvSpPr>
          <p:nvPr>
            <p:ph sz="half" idx="1" hasCustomPrompt="1"/>
          </p:nvPr>
        </p:nvSpPr>
        <p:spPr>
          <a:xfrm>
            <a:off x="1199456" y="904053"/>
            <a:ext cx="4794944" cy="49777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Tree>
    <p:extLst>
      <p:ext uri="{BB962C8B-B14F-4D97-AF65-F5344CB8AC3E}">
        <p14:creationId xmlns:p14="http://schemas.microsoft.com/office/powerpoint/2010/main" val="2470938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2" name="Title 1"/>
          <p:cNvSpPr>
            <a:spLocks noGrp="1"/>
          </p:cNvSpPr>
          <p:nvPr>
            <p:ph type="title" hasCustomPrompt="1"/>
          </p:nvPr>
        </p:nvSpPr>
        <p:spPr>
          <a:xfrm>
            <a:off x="1199456" y="274648"/>
            <a:ext cx="10382944" cy="485121"/>
          </a:xfrm>
        </p:spPr>
        <p:txBody>
          <a:bodyPr/>
          <a:lstStyle>
            <a:lvl1pPr marL="342900" marR="0" indent="-342900" defTabSz="914400" rtl="0" eaLnBrk="1" fontAlgn="auto" latinLnBrk="0" hangingPunct="1">
              <a:lnSpc>
                <a:spcPct val="100000"/>
              </a:lnSpc>
              <a:spcBef>
                <a:spcPct val="20000"/>
              </a:spcBef>
              <a:spcAft>
                <a:spcPts val="0"/>
              </a:spcAft>
              <a:tabLst/>
              <a:defRPr/>
            </a:lvl1pPr>
          </a:lstStyle>
          <a:p>
            <a:pPr marL="342900" marR="0" lvl="0" indent="-342900" defTabSz="914400" rtl="0" eaLnBrk="1" fontAlgn="auto" latinLnBrk="0" hangingPunct="1">
              <a:lnSpc>
                <a:spcPct val="100000"/>
              </a:lnSpc>
              <a:spcBef>
                <a:spcPct val="20000"/>
              </a:spcBef>
              <a:spcAft>
                <a:spcPts val="0"/>
              </a:spcAft>
              <a:tabLst/>
              <a:defRPr/>
            </a:pPr>
            <a:r>
              <a:rPr kumimoji="0" lang="en-US" sz="3200" b="0" i="0" u="none" strike="noStrike" kern="1200" cap="none" spc="0" normalizeH="0" baseline="0" noProof="0">
                <a:ln>
                  <a:noFill/>
                </a:ln>
                <a:solidFill>
                  <a:srgbClr val="CC0099"/>
                </a:solidFill>
                <a:effectLst/>
                <a:uLnTx/>
                <a:uFillTx/>
                <a:latin typeface="Calibri" panose="020F0502020204030204" pitchFamily="34" charset="0"/>
                <a:ea typeface="+mn-ea"/>
                <a:cs typeface="+mn-cs"/>
              </a:rPr>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
        <p:nvSpPr>
          <p:cNvPr id="6" name="Content Placeholder 3"/>
          <p:cNvSpPr>
            <a:spLocks noGrp="1"/>
          </p:cNvSpPr>
          <p:nvPr>
            <p:ph sz="half" idx="2" hasCustomPrompt="1"/>
          </p:nvPr>
        </p:nvSpPr>
        <p:spPr>
          <a:xfrm>
            <a:off x="4655840" y="976194"/>
            <a:ext cx="6926560" cy="49335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87454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199456" y="274647"/>
            <a:ext cx="9985109" cy="412980"/>
          </a:xfrm>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4" name="Slide Number Placeholder 3"/>
          <p:cNvSpPr>
            <a:spLocks noGrp="1"/>
          </p:cNvSpPr>
          <p:nvPr>
            <p:ph type="sldNum" sz="quarter" idx="11"/>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Tree>
    <p:extLst>
      <p:ext uri="{BB962C8B-B14F-4D97-AF65-F5344CB8AC3E}">
        <p14:creationId xmlns:p14="http://schemas.microsoft.com/office/powerpoint/2010/main" val="368182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91477" y="274640"/>
            <a:ext cx="10190923" cy="340838"/>
          </a:xfrm>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4" name="Slide Number Placeholder 3"/>
          <p:cNvSpPr>
            <a:spLocks noGrp="1"/>
          </p:cNvSpPr>
          <p:nvPr>
            <p:ph type="sldNum" sz="quarter" idx="11"/>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
        <p:nvSpPr>
          <p:cNvPr id="5" name="Content Placeholder 2"/>
          <p:cNvSpPr>
            <a:spLocks noGrp="1"/>
          </p:cNvSpPr>
          <p:nvPr>
            <p:ph sz="half" idx="1" hasCustomPrompt="1"/>
          </p:nvPr>
        </p:nvSpPr>
        <p:spPr>
          <a:xfrm>
            <a:off x="1391477" y="1192618"/>
            <a:ext cx="4590643" cy="49335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6" name="Content Placeholder 3"/>
          <p:cNvSpPr>
            <a:spLocks noGrp="1"/>
          </p:cNvSpPr>
          <p:nvPr>
            <p:ph sz="half" idx="2" hasCustomPrompt="1"/>
          </p:nvPr>
        </p:nvSpPr>
        <p:spPr>
          <a:xfrm>
            <a:off x="6768090" y="1192618"/>
            <a:ext cx="4800535" cy="49335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64627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3" name="Content Placeholder 2"/>
          <p:cNvSpPr>
            <a:spLocks noGrp="1"/>
          </p:cNvSpPr>
          <p:nvPr>
            <p:ph sz="half" idx="1" hasCustomPrompt="1"/>
          </p:nvPr>
        </p:nvSpPr>
        <p:spPr>
          <a:xfrm>
            <a:off x="1199456" y="904053"/>
            <a:ext cx="4794944" cy="4977771"/>
          </a:xfrm>
        </p:spPr>
        <p:txBody>
          <a:bodyPr/>
          <a:lstStyle>
            <a:lvl1pPr>
              <a:defRPr sz="2800"/>
            </a:lvl1pPr>
            <a:lvl2pPr>
              <a:defRPr sz="2400"/>
            </a:lvl2pPr>
            <a:lvl3pPr>
              <a:defRPr sz="2000"/>
            </a:lvl3pPr>
            <a:lvl4pPr>
              <a:defRPr sz="1800"/>
            </a:lvl4pPr>
            <a:lvl5pPr marL="1828800" indent="0">
              <a:buFontTx/>
              <a:buNone/>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
        <p:nvSpPr>
          <p:cNvPr id="9" name="Title 1"/>
          <p:cNvSpPr>
            <a:spLocks noGrp="1"/>
          </p:cNvSpPr>
          <p:nvPr>
            <p:ph type="title"/>
          </p:nvPr>
        </p:nvSpPr>
        <p:spPr>
          <a:xfrm>
            <a:off x="1199456" y="254779"/>
            <a:ext cx="10382944" cy="360707"/>
          </a:xfrm>
        </p:spPr>
        <p:txBody>
          <a:bodyPr/>
          <a:lstStyle/>
          <a:p>
            <a:r>
              <a:rPr lang="en-US"/>
              <a:t>Click to edit Master title style</a:t>
            </a:r>
            <a:endParaRPr lang="nl-NL"/>
          </a:p>
        </p:txBody>
      </p:sp>
    </p:spTree>
    <p:extLst>
      <p:ext uri="{BB962C8B-B14F-4D97-AF65-F5344CB8AC3E}">
        <p14:creationId xmlns:p14="http://schemas.microsoft.com/office/powerpoint/2010/main" val="14193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1"/>
            <a:ext cx="12192000" cy="6851638"/>
          </a:xfrm>
          <a:prstGeom prst="rect">
            <a:avLst/>
          </a:prstGeom>
        </p:spPr>
      </p:pic>
      <p:sp>
        <p:nvSpPr>
          <p:cNvPr id="3" name="Date Placeholder 2"/>
          <p:cNvSpPr>
            <a:spLocks noGrp="1"/>
          </p:cNvSpPr>
          <p:nvPr>
            <p:ph type="dt" sz="half" idx="10"/>
          </p:nvPr>
        </p:nvSpPr>
        <p:spPr/>
        <p:txBody>
          <a:body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
        <p:nvSpPr>
          <p:cNvPr id="6" name="Content Placeholder 3"/>
          <p:cNvSpPr>
            <a:spLocks noGrp="1"/>
          </p:cNvSpPr>
          <p:nvPr>
            <p:ph sz="half" idx="2" hasCustomPrompt="1"/>
          </p:nvPr>
        </p:nvSpPr>
        <p:spPr>
          <a:xfrm>
            <a:off x="4655840" y="976194"/>
            <a:ext cx="6926560" cy="4933553"/>
          </a:xfrm>
        </p:spPr>
        <p:txBody>
          <a:bodyPr/>
          <a:lstStyle>
            <a:lvl1pPr>
              <a:defRPr sz="2800"/>
            </a:lvl1pPr>
            <a:lvl2pPr>
              <a:defRPr sz="2400"/>
            </a:lvl2pPr>
            <a:lvl3pPr>
              <a:defRPr sz="2000"/>
            </a:lvl3pPr>
            <a:lvl4pPr>
              <a:defRPr sz="1800"/>
            </a:lvl4pPr>
            <a:lvl5pPr marL="1828800" indent="0">
              <a:buFontTx/>
              <a:buNone/>
              <a:defRPr sz="1800"/>
            </a:lvl5pPr>
            <a:lvl6pPr>
              <a:defRPr sz="1800"/>
            </a:lvl6pPr>
            <a:lvl7pPr>
              <a:defRPr sz="1800"/>
            </a:lvl7pPr>
            <a:lvl8pPr>
              <a:defRPr sz="1800"/>
            </a:lvl8pPr>
            <a:lvl9pPr>
              <a:defRPr sz="1800"/>
            </a:lvl9pPr>
          </a:lstStyle>
          <a:p>
            <a:pPr lvl="1"/>
            <a:r>
              <a:rPr lang="en-US"/>
              <a:t>Second level</a:t>
            </a:r>
          </a:p>
          <a:p>
            <a:pPr lvl="2"/>
            <a:r>
              <a:rPr lang="en-US"/>
              <a:t>Third level</a:t>
            </a:r>
          </a:p>
          <a:p>
            <a:pPr lvl="3"/>
            <a:r>
              <a:rPr lang="en-US"/>
              <a:t>Fourth level</a:t>
            </a:r>
          </a:p>
          <a:p>
            <a:pPr lvl="4"/>
            <a:r>
              <a:rPr lang="en-US"/>
              <a:t>Fifth level</a:t>
            </a:r>
            <a:endParaRPr lang="nl-NL"/>
          </a:p>
        </p:txBody>
      </p:sp>
      <p:sp>
        <p:nvSpPr>
          <p:cNvPr id="7" name="Title 1"/>
          <p:cNvSpPr>
            <a:spLocks noGrp="1"/>
          </p:cNvSpPr>
          <p:nvPr>
            <p:ph type="title"/>
          </p:nvPr>
        </p:nvSpPr>
        <p:spPr>
          <a:xfrm>
            <a:off x="1583499" y="254779"/>
            <a:ext cx="9998901" cy="432849"/>
          </a:xfrm>
        </p:spPr>
        <p:txBody>
          <a:bodyPr/>
          <a:lstStyle/>
          <a:p>
            <a:r>
              <a:rPr lang="en-US"/>
              <a:t>Click to edit Master title style</a:t>
            </a:r>
            <a:endParaRPr lang="nl-NL"/>
          </a:p>
        </p:txBody>
      </p:sp>
    </p:spTree>
    <p:extLst>
      <p:ext uri="{BB962C8B-B14F-4D97-AF65-F5344CB8AC3E}">
        <p14:creationId xmlns:p14="http://schemas.microsoft.com/office/powerpoint/2010/main" val="180969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9456" y="274639"/>
            <a:ext cx="9985109" cy="629406"/>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1199456" y="1600208"/>
            <a:ext cx="9985109" cy="43537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1583499" y="6242531"/>
            <a:ext cx="1344149" cy="36512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fld id="{1D8BD707-D9CF-40AE-B4C6-C98DA3205C09}" type="datetimeFigureOut">
              <a:rPr lang="en-US" smtClean="0">
                <a:solidFill>
                  <a:srgbClr val="F79646">
                    <a:tint val="75000"/>
                  </a:srgbClr>
                </a:solidFill>
              </a:rPr>
              <a:pPr/>
              <a:t>1/24/2024</a:t>
            </a:fld>
            <a:endParaRPr lang="en-US">
              <a:solidFill>
                <a:srgbClr val="F79646">
                  <a:tint val="75000"/>
                </a:srgbClr>
              </a:solidFill>
            </a:endParaRPr>
          </a:p>
        </p:txBody>
      </p:sp>
      <p:sp>
        <p:nvSpPr>
          <p:cNvPr id="6" name="Slide Number Placeholder 5"/>
          <p:cNvSpPr>
            <a:spLocks noGrp="1"/>
          </p:cNvSpPr>
          <p:nvPr>
            <p:ph type="sldNum" sz="quarter" idx="4"/>
          </p:nvPr>
        </p:nvSpPr>
        <p:spPr>
          <a:xfrm>
            <a:off x="3023659" y="6242531"/>
            <a:ext cx="1102816" cy="36512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fld id="{B6F15528-21DE-4FAA-801E-634DDDAF4B2B}" type="slidenum">
              <a:rPr lang="nl-NL" smtClean="0">
                <a:solidFill>
                  <a:srgbClr val="F79646">
                    <a:tint val="75000"/>
                  </a:srgbClr>
                </a:solidFill>
              </a:rPr>
              <a:pPr/>
              <a:t>‹N°›</a:t>
            </a:fld>
            <a:endParaRPr lang="nl-NL">
              <a:solidFill>
                <a:srgbClr val="F79646">
                  <a:tint val="75000"/>
                </a:srgbClr>
              </a:solidFill>
            </a:endParaRPr>
          </a:p>
        </p:txBody>
      </p:sp>
    </p:spTree>
    <p:extLst>
      <p:ext uri="{BB962C8B-B14F-4D97-AF65-F5344CB8AC3E}">
        <p14:creationId xmlns:p14="http://schemas.microsoft.com/office/powerpoint/2010/main" val="2767698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3200" kern="1200" baseline="0">
          <a:solidFill>
            <a:schemeClr val="tx1"/>
          </a:solidFill>
          <a:latin typeface="+mj-lt"/>
          <a:ea typeface="+mj-ea"/>
          <a:cs typeface="+mj-cs"/>
        </a:defRPr>
      </a:lvl1pPr>
    </p:titleStyle>
    <p:bodyStyle>
      <a:lvl1pPr marL="0" indent="0" algn="l" defTabSz="914400" rtl="0" eaLnBrk="1" latinLnBrk="0" hangingPunct="1">
        <a:spcBef>
          <a:spcPct val="20000"/>
        </a:spcBef>
        <a:buFontTx/>
        <a:buNone/>
        <a:defRPr sz="2400" kern="1200">
          <a:solidFill>
            <a:srgbClr val="CC0099"/>
          </a:solidFill>
          <a:latin typeface="Calibri" panose="020F0502020204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accent4">
              <a:lumMod val="75000"/>
            </a:schemeClr>
          </a:solidFill>
          <a:latin typeface="+mn-lt"/>
          <a:ea typeface="+mn-ea"/>
          <a:cs typeface="+mn-cs"/>
        </a:defRPr>
      </a:lvl2pPr>
      <a:lvl3pPr marL="914400" indent="0" algn="l" defTabSz="914400" rtl="0" eaLnBrk="1" latinLnBrk="0" hangingPunct="1">
        <a:spcBef>
          <a:spcPct val="20000"/>
        </a:spcBef>
        <a:buClr>
          <a:schemeClr val="tx2"/>
        </a:buClr>
        <a:buSzPct val="140000"/>
        <a:buFontTx/>
        <a:buNone/>
        <a:defRPr sz="2000" kern="1200">
          <a:solidFill>
            <a:srgbClr val="585858"/>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51506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58585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customXml" Target="../ink/ink6.xml"/><Relationship Id="rId18" Type="http://schemas.openxmlformats.org/officeDocument/2006/relationships/image" Target="../media/image20.png"/><Relationship Id="rId3" Type="http://schemas.openxmlformats.org/officeDocument/2006/relationships/customXml" Target="../ink/ink1.xml"/><Relationship Id="rId21" Type="http://schemas.openxmlformats.org/officeDocument/2006/relationships/image" Target="../media/image13.jpg"/><Relationship Id="rId7" Type="http://schemas.openxmlformats.org/officeDocument/2006/relationships/customXml" Target="../ink/ink3.xml"/><Relationship Id="rId12" Type="http://schemas.openxmlformats.org/officeDocument/2006/relationships/image" Target="../media/image17.png"/><Relationship Id="rId17" Type="http://schemas.openxmlformats.org/officeDocument/2006/relationships/customXml" Target="../ink/ink8.xml"/><Relationship Id="rId2" Type="http://schemas.openxmlformats.org/officeDocument/2006/relationships/image" Target="../media/image12.png"/><Relationship Id="rId16" Type="http://schemas.openxmlformats.org/officeDocument/2006/relationships/image" Target="../media/image19.pn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16.png"/><Relationship Id="rId19" Type="http://schemas.openxmlformats.org/officeDocument/2006/relationships/customXml" Target="../ink/ink9.xml"/><Relationship Id="rId4" Type="http://schemas.openxmlformats.org/officeDocument/2006/relationships/image" Target="../media/image13.png"/><Relationship Id="rId9" Type="http://schemas.openxmlformats.org/officeDocument/2006/relationships/customXml" Target="../ink/ink4.xml"/><Relationship Id="rId14" Type="http://schemas.openxmlformats.org/officeDocument/2006/relationships/image" Target="../media/image18.png"/></Relationships>
</file>

<file path=ppt/slides/_rels/slide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6880" y="1772816"/>
            <a:ext cx="7548880" cy="594464"/>
          </a:xfrm>
        </p:spPr>
        <p:txBody>
          <a:bodyPr>
            <a:noAutofit/>
          </a:bodyPr>
          <a:lstStyle/>
          <a:p>
            <a:r>
              <a:rPr lang="fr-BE" sz="2400" dirty="0"/>
              <a:t>« Autonomie de vie et inclusion dans la société » : portée de l’article 19 de la Convention des Nations Unies des personnes handicapées.</a:t>
            </a:r>
            <a:endParaRPr lang="nl-NL" sz="3200" dirty="0"/>
          </a:p>
        </p:txBody>
      </p:sp>
      <p:sp>
        <p:nvSpPr>
          <p:cNvPr id="4" name="Subtitle 3"/>
          <p:cNvSpPr>
            <a:spLocks noGrp="1"/>
          </p:cNvSpPr>
          <p:nvPr>
            <p:ph type="subTitle" idx="1"/>
          </p:nvPr>
        </p:nvSpPr>
        <p:spPr>
          <a:xfrm>
            <a:off x="1895475" y="5085184"/>
            <a:ext cx="6724650" cy="391056"/>
          </a:xfrm>
        </p:spPr>
        <p:txBody>
          <a:bodyPr/>
          <a:lstStyle/>
          <a:p>
            <a:r>
              <a:rPr lang="fr-BE" sz="1800" dirty="0"/>
              <a:t>Jeudi de l’hémicycle : « ma vie, quels choix ? » 25 janvier 2024</a:t>
            </a:r>
            <a:endParaRPr lang="fr-BE" dirty="0"/>
          </a:p>
        </p:txBody>
      </p:sp>
      <p:sp>
        <p:nvSpPr>
          <p:cNvPr id="5" name="ZoneTexte 4">
            <a:extLst>
              <a:ext uri="{FF2B5EF4-FFF2-40B4-BE49-F238E27FC236}">
                <a16:creationId xmlns:a16="http://schemas.microsoft.com/office/drawing/2014/main" id="{E587F6CC-8229-44E5-A5EE-19F5480AD8D5}"/>
              </a:ext>
            </a:extLst>
          </p:cNvPr>
          <p:cNvSpPr txBox="1"/>
          <p:nvPr/>
        </p:nvSpPr>
        <p:spPr>
          <a:xfrm>
            <a:off x="6801633" y="5761973"/>
            <a:ext cx="356991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srgbClr val="F79646"/>
                </a:solidFill>
                <a:effectLst/>
                <a:uLnTx/>
                <a:uFillTx/>
                <a:latin typeface="Calibri"/>
                <a:ea typeface="+mn-ea"/>
                <a:cs typeface="+mn-cs"/>
              </a:rPr>
              <a:t>Véronique Ghesquière, </a:t>
            </a:r>
            <a:r>
              <a:rPr kumimoji="0" lang="fr-BE" sz="1800" b="0" i="0" u="none" strike="noStrike" kern="1200" cap="none" spc="0" normalizeH="0" baseline="0" noProof="0" dirty="0" err="1">
                <a:ln>
                  <a:noFill/>
                </a:ln>
                <a:solidFill>
                  <a:srgbClr val="F79646"/>
                </a:solidFill>
                <a:effectLst/>
                <a:uLnTx/>
                <a:uFillTx/>
                <a:latin typeface="Calibri"/>
                <a:ea typeface="+mn-ea"/>
                <a:cs typeface="+mn-cs"/>
              </a:rPr>
              <a:t>Unia</a:t>
            </a:r>
            <a:endParaRPr kumimoji="0" lang="en-BE" sz="1800" b="0" i="0" u="none" strike="noStrike" kern="1200" cap="none" spc="0" normalizeH="0" baseline="0" noProof="0" dirty="0">
              <a:ln>
                <a:noFill/>
              </a:ln>
              <a:solidFill>
                <a:srgbClr val="F79646"/>
              </a:solidFill>
              <a:effectLst/>
              <a:uLnTx/>
              <a:uFillTx/>
              <a:latin typeface="Calibri"/>
              <a:ea typeface="+mn-ea"/>
              <a:cs typeface="+mn-cs"/>
            </a:endParaRPr>
          </a:p>
        </p:txBody>
      </p:sp>
    </p:spTree>
    <p:extLst>
      <p:ext uri="{BB962C8B-B14F-4D97-AF65-F5344CB8AC3E}">
        <p14:creationId xmlns:p14="http://schemas.microsoft.com/office/powerpoint/2010/main" val="2501578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81572-F697-42E4-A29A-3C408738F978}"/>
              </a:ext>
            </a:extLst>
          </p:cNvPr>
          <p:cNvSpPr>
            <a:spLocks noGrp="1"/>
          </p:cNvSpPr>
          <p:nvPr>
            <p:ph type="title"/>
          </p:nvPr>
        </p:nvSpPr>
        <p:spPr/>
        <p:txBody>
          <a:bodyPr>
            <a:normAutofit fontScale="90000"/>
          </a:bodyPr>
          <a:lstStyle/>
          <a:p>
            <a:r>
              <a:rPr lang="fr-BE" dirty="0"/>
              <a:t>Consultation des personnes en situation de handicap (2020) </a:t>
            </a:r>
            <a:br>
              <a:rPr lang="fr-BE" dirty="0"/>
            </a:br>
            <a:r>
              <a:rPr lang="fr-BE" dirty="0"/>
              <a:t>n= 1144</a:t>
            </a:r>
            <a:endParaRPr lang="en-BE" dirty="0"/>
          </a:p>
        </p:txBody>
      </p:sp>
      <p:pic>
        <p:nvPicPr>
          <p:cNvPr id="4" name="Espace réservé du contenu 3">
            <a:extLst>
              <a:ext uri="{FF2B5EF4-FFF2-40B4-BE49-F238E27FC236}">
                <a16:creationId xmlns:a16="http://schemas.microsoft.com/office/drawing/2014/main" id="{2972A1CF-66AD-97E5-3265-89185F20125D}"/>
              </a:ext>
            </a:extLst>
          </p:cNvPr>
          <p:cNvPicPr>
            <a:picLocks noGrp="1" noChangeAspect="1"/>
          </p:cNvPicPr>
          <p:nvPr>
            <p:ph idx="1"/>
          </p:nvPr>
        </p:nvPicPr>
        <p:blipFill>
          <a:blip r:embed="rId2"/>
          <a:stretch>
            <a:fillRect/>
          </a:stretch>
        </p:blipFill>
        <p:spPr>
          <a:xfrm>
            <a:off x="1743248" y="1246660"/>
            <a:ext cx="8897592" cy="4601217"/>
          </a:xfrm>
          <a:prstGeom prst="rect">
            <a:avLst/>
          </a:prstGeom>
        </p:spPr>
      </p:pic>
      <p:sp>
        <p:nvSpPr>
          <p:cNvPr id="6" name="Ellipse 5">
            <a:extLst>
              <a:ext uri="{FF2B5EF4-FFF2-40B4-BE49-F238E27FC236}">
                <a16:creationId xmlns:a16="http://schemas.microsoft.com/office/drawing/2014/main" id="{1A89A79F-C811-D93D-77CD-13B60D0D902D}"/>
              </a:ext>
            </a:extLst>
          </p:cNvPr>
          <p:cNvSpPr/>
          <p:nvPr/>
        </p:nvSpPr>
        <p:spPr>
          <a:xfrm flipV="1">
            <a:off x="3067665" y="1876423"/>
            <a:ext cx="4009410" cy="1076326"/>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606545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33B2CE18-C5A3-E7A5-755D-DEDC756BC0C2}"/>
              </a:ext>
            </a:extLst>
          </p:cNvPr>
          <p:cNvSpPr>
            <a:spLocks noGrp="1"/>
          </p:cNvSpPr>
          <p:nvPr>
            <p:ph type="title"/>
          </p:nvPr>
        </p:nvSpPr>
        <p:spPr>
          <a:xfrm>
            <a:off x="1199456" y="274648"/>
            <a:ext cx="9985109" cy="485121"/>
          </a:xfrm>
        </p:spPr>
        <p:txBody>
          <a:bodyPr>
            <a:normAutofit fontScale="90000"/>
          </a:bodyPr>
          <a:lstStyle/>
          <a:p>
            <a:r>
              <a:rPr lang="en-US" dirty="0"/>
              <a:t>Image du handicap = obstacle à </a:t>
            </a:r>
            <a:r>
              <a:rPr lang="en-US" dirty="0" err="1"/>
              <a:t>l’inclusion</a:t>
            </a:r>
            <a:r>
              <a:rPr lang="en-US" dirty="0"/>
              <a:t> et à la participation</a:t>
            </a:r>
          </a:p>
        </p:txBody>
      </p:sp>
      <p:sp>
        <p:nvSpPr>
          <p:cNvPr id="10" name="Content Placeholder 3">
            <a:extLst>
              <a:ext uri="{FF2B5EF4-FFF2-40B4-BE49-F238E27FC236}">
                <a16:creationId xmlns:a16="http://schemas.microsoft.com/office/drawing/2014/main" id="{707B8BCE-E25A-1C0C-AC8D-C42CE2CC7E79}"/>
              </a:ext>
            </a:extLst>
          </p:cNvPr>
          <p:cNvSpPr>
            <a:spLocks/>
          </p:cNvSpPr>
          <p:nvPr/>
        </p:nvSpPr>
        <p:spPr>
          <a:xfrm>
            <a:off x="4410075" y="1600208"/>
            <a:ext cx="6589811" cy="2450682"/>
          </a:xfrm>
          <a:prstGeom prst="rect">
            <a:avLst/>
          </a:prstGeom>
        </p:spPr>
        <p:txBody>
          <a:bodyPr>
            <a:normAutofit/>
          </a:bodyPr>
          <a:lstStyle/>
          <a:p>
            <a:pPr defTabSz="804672">
              <a:spcAft>
                <a:spcPts val="600"/>
              </a:spcAft>
            </a:pPr>
            <a:r>
              <a:rPr lang="en-US" sz="2112" kern="1200" dirty="0" err="1">
                <a:solidFill>
                  <a:schemeClr val="accent4">
                    <a:lumMod val="75000"/>
                  </a:schemeClr>
                </a:solidFill>
                <a:latin typeface="+mn-lt"/>
                <a:ea typeface="+mn-ea"/>
                <a:cs typeface="+mn-cs"/>
              </a:rPr>
              <a:t>Partir</a:t>
            </a:r>
            <a:r>
              <a:rPr lang="en-US" sz="2112" kern="1200" dirty="0">
                <a:solidFill>
                  <a:schemeClr val="accent4">
                    <a:lumMod val="75000"/>
                  </a:schemeClr>
                </a:solidFill>
                <a:latin typeface="+mn-lt"/>
                <a:ea typeface="+mn-ea"/>
                <a:cs typeface="+mn-cs"/>
              </a:rPr>
              <a:t> de constats </a:t>
            </a:r>
            <a:r>
              <a:rPr lang="en-US" sz="2112" kern="1200" dirty="0" err="1">
                <a:solidFill>
                  <a:schemeClr val="accent4">
                    <a:lumMod val="75000"/>
                  </a:schemeClr>
                </a:solidFill>
                <a:latin typeface="+mn-lt"/>
                <a:ea typeface="+mn-ea"/>
                <a:cs typeface="+mn-cs"/>
              </a:rPr>
              <a:t>erronés</a:t>
            </a:r>
            <a:r>
              <a:rPr lang="en-US" sz="2112" kern="1200" dirty="0">
                <a:solidFill>
                  <a:schemeClr val="accent4">
                    <a:lumMod val="75000"/>
                  </a:schemeClr>
                </a:solidFill>
                <a:latin typeface="+mn-lt"/>
                <a:ea typeface="+mn-ea"/>
                <a:cs typeface="+mn-cs"/>
              </a:rPr>
              <a:t>/de </a:t>
            </a:r>
            <a:r>
              <a:rPr lang="en-US" sz="2112" kern="1200" dirty="0" err="1">
                <a:solidFill>
                  <a:schemeClr val="accent4">
                    <a:lumMod val="75000"/>
                  </a:schemeClr>
                </a:solidFill>
                <a:latin typeface="+mn-lt"/>
                <a:ea typeface="+mn-ea"/>
                <a:cs typeface="+mn-cs"/>
              </a:rPr>
              <a:t>stéréotypes</a:t>
            </a:r>
            <a:r>
              <a:rPr lang="en-US" sz="2112" kern="1200" dirty="0">
                <a:solidFill>
                  <a:schemeClr val="accent4">
                    <a:lumMod val="75000"/>
                  </a:schemeClr>
                </a:solidFill>
                <a:latin typeface="+mn-lt"/>
                <a:ea typeface="+mn-ea"/>
                <a:cs typeface="+mn-cs"/>
              </a:rPr>
              <a:t> </a:t>
            </a:r>
          </a:p>
          <a:p>
            <a:pPr marL="402336" indent="-402336" defTabSz="804672">
              <a:spcAft>
                <a:spcPts val="600"/>
              </a:spcAft>
              <a:buFont typeface="Arial" panose="020B0604020202020204" pitchFamily="34" charset="0"/>
              <a:buChar char="•"/>
            </a:pPr>
            <a:r>
              <a:rPr lang="en-US" sz="2112" kern="1200" dirty="0">
                <a:solidFill>
                  <a:schemeClr val="accent4">
                    <a:lumMod val="75000"/>
                  </a:schemeClr>
                </a:solidFill>
                <a:latin typeface="+mn-lt"/>
                <a:ea typeface="+mn-ea"/>
                <a:cs typeface="+mn-cs"/>
              </a:rPr>
              <a:t>pour en </a:t>
            </a:r>
            <a:r>
              <a:rPr lang="en-US" sz="2112" kern="1200" dirty="0" err="1">
                <a:solidFill>
                  <a:schemeClr val="accent4">
                    <a:lumMod val="75000"/>
                  </a:schemeClr>
                </a:solidFill>
                <a:latin typeface="+mn-lt"/>
                <a:ea typeface="+mn-ea"/>
                <a:cs typeface="+mn-cs"/>
              </a:rPr>
              <a:t>tirer</a:t>
            </a:r>
            <a:r>
              <a:rPr lang="en-US" sz="2112" kern="1200" dirty="0">
                <a:solidFill>
                  <a:schemeClr val="accent4">
                    <a:lumMod val="75000"/>
                  </a:schemeClr>
                </a:solidFill>
                <a:latin typeface="+mn-lt"/>
                <a:ea typeface="+mn-ea"/>
                <a:cs typeface="+mn-cs"/>
              </a:rPr>
              <a:t> de </a:t>
            </a:r>
            <a:r>
              <a:rPr lang="en-US" sz="2112" kern="1200" dirty="0" err="1">
                <a:solidFill>
                  <a:schemeClr val="accent4">
                    <a:lumMod val="75000"/>
                  </a:schemeClr>
                </a:solidFill>
                <a:latin typeface="+mn-lt"/>
                <a:ea typeface="+mn-ea"/>
                <a:cs typeface="+mn-cs"/>
              </a:rPr>
              <a:t>mauvaises</a:t>
            </a:r>
            <a:r>
              <a:rPr lang="en-US" sz="2112" kern="1200" dirty="0">
                <a:solidFill>
                  <a:schemeClr val="accent4">
                    <a:lumMod val="75000"/>
                  </a:schemeClr>
                </a:solidFill>
                <a:latin typeface="+mn-lt"/>
                <a:ea typeface="+mn-ea"/>
                <a:cs typeface="+mn-cs"/>
              </a:rPr>
              <a:t> conclusions et de </a:t>
            </a:r>
            <a:r>
              <a:rPr lang="en-US" sz="2112" kern="1200" dirty="0" err="1">
                <a:solidFill>
                  <a:schemeClr val="accent4">
                    <a:lumMod val="75000"/>
                  </a:schemeClr>
                </a:solidFill>
                <a:latin typeface="+mn-lt"/>
                <a:ea typeface="+mn-ea"/>
                <a:cs typeface="+mn-cs"/>
              </a:rPr>
              <a:t>mauvaises</a:t>
            </a:r>
            <a:r>
              <a:rPr lang="en-US" sz="2112" kern="1200" dirty="0">
                <a:solidFill>
                  <a:schemeClr val="accent4">
                    <a:lumMod val="75000"/>
                  </a:schemeClr>
                </a:solidFill>
                <a:latin typeface="+mn-lt"/>
                <a:ea typeface="+mn-ea"/>
                <a:cs typeface="+mn-cs"/>
              </a:rPr>
              <a:t> </a:t>
            </a:r>
            <a:r>
              <a:rPr lang="en-US" sz="2112" kern="1200" dirty="0" err="1">
                <a:solidFill>
                  <a:schemeClr val="accent4">
                    <a:lumMod val="75000"/>
                  </a:schemeClr>
                </a:solidFill>
                <a:latin typeface="+mn-lt"/>
                <a:ea typeface="+mn-ea"/>
                <a:cs typeface="+mn-cs"/>
              </a:rPr>
              <a:t>réponses</a:t>
            </a:r>
            <a:r>
              <a:rPr lang="en-US" sz="2112" kern="1200" dirty="0">
                <a:solidFill>
                  <a:schemeClr val="accent4">
                    <a:lumMod val="75000"/>
                  </a:schemeClr>
                </a:solidFill>
                <a:latin typeface="+mn-lt"/>
                <a:ea typeface="+mn-ea"/>
                <a:cs typeface="+mn-cs"/>
              </a:rPr>
              <a:t>.</a:t>
            </a:r>
          </a:p>
          <a:p>
            <a:pPr marL="402336" indent="-402336" defTabSz="804672">
              <a:spcAft>
                <a:spcPts val="600"/>
              </a:spcAft>
              <a:buFont typeface="Arial" panose="020B0604020202020204" pitchFamily="34" charset="0"/>
              <a:buChar char="•"/>
            </a:pPr>
            <a:r>
              <a:rPr lang="en-US" sz="2112" kern="1200" dirty="0">
                <a:solidFill>
                  <a:schemeClr val="accent4">
                    <a:lumMod val="75000"/>
                  </a:schemeClr>
                </a:solidFill>
                <a:latin typeface="+mn-lt"/>
                <a:ea typeface="+mn-ea"/>
                <a:cs typeface="+mn-cs"/>
              </a:rPr>
              <a:t>Et entrainer </a:t>
            </a:r>
            <a:r>
              <a:rPr lang="en-US" sz="2112" dirty="0">
                <a:solidFill>
                  <a:schemeClr val="accent4">
                    <a:lumMod val="75000"/>
                  </a:schemeClr>
                </a:solidFill>
              </a:rPr>
              <a:t>des discriminations et un non-respect des</a:t>
            </a:r>
            <a:r>
              <a:rPr lang="en-US" sz="2112" kern="1200" dirty="0">
                <a:solidFill>
                  <a:schemeClr val="accent4">
                    <a:lumMod val="75000"/>
                  </a:schemeClr>
                </a:solidFill>
                <a:latin typeface="+mn-lt"/>
                <a:ea typeface="+mn-ea"/>
                <a:cs typeface="+mn-cs"/>
              </a:rPr>
              <a:t> droits </a:t>
            </a:r>
          </a:p>
          <a:p>
            <a:pPr marL="457200" indent="-457200">
              <a:spcAft>
                <a:spcPts val="600"/>
              </a:spcAft>
              <a:buFont typeface="Arial" panose="020B0604020202020204" pitchFamily="34" charset="0"/>
              <a:buChar char="•"/>
            </a:pPr>
            <a:endParaRPr lang="en-US" sz="2400" dirty="0">
              <a:solidFill>
                <a:schemeClr val="accent4">
                  <a:lumMod val="75000"/>
                </a:schemeClr>
              </a:solidFill>
            </a:endParaRPr>
          </a:p>
        </p:txBody>
      </p:sp>
      <p:sp>
        <p:nvSpPr>
          <p:cNvPr id="8" name="Bulle narrative : ronde 7">
            <a:extLst>
              <a:ext uri="{FF2B5EF4-FFF2-40B4-BE49-F238E27FC236}">
                <a16:creationId xmlns:a16="http://schemas.microsoft.com/office/drawing/2014/main" id="{44F7E536-B7B0-126D-BC89-074409CA17F1}"/>
              </a:ext>
            </a:extLst>
          </p:cNvPr>
          <p:cNvSpPr/>
          <p:nvPr/>
        </p:nvSpPr>
        <p:spPr>
          <a:xfrm>
            <a:off x="5755298" y="4479873"/>
            <a:ext cx="2429868" cy="1224009"/>
          </a:xfrm>
          <a:prstGeom prst="wedgeEllipseCallout">
            <a:avLst>
              <a:gd name="adj1" fmla="val -23969"/>
              <a:gd name="adj2" fmla="val 7728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04672">
              <a:spcAft>
                <a:spcPts val="600"/>
              </a:spcAft>
            </a:pPr>
            <a:r>
              <a:rPr lang="fr-BE" sz="1408" i="1" kern="1200">
                <a:solidFill>
                  <a:schemeClr val="lt1"/>
                </a:solidFill>
                <a:latin typeface="+mn-lt"/>
                <a:ea typeface="+mn-ea"/>
                <a:cs typeface="+mn-cs"/>
              </a:rPr>
              <a:t>Les personnes en situation de handicap intellectuel ne sont pas capables de travailler</a:t>
            </a:r>
            <a:endParaRPr lang="fr-BE" sz="1600" i="1"/>
          </a:p>
        </p:txBody>
      </p:sp>
      <p:sp>
        <p:nvSpPr>
          <p:cNvPr id="9" name="Bulle narrative : ronde 8">
            <a:extLst>
              <a:ext uri="{FF2B5EF4-FFF2-40B4-BE49-F238E27FC236}">
                <a16:creationId xmlns:a16="http://schemas.microsoft.com/office/drawing/2014/main" id="{AB219869-EA7C-7FE6-9A7F-48B20A541757}"/>
              </a:ext>
            </a:extLst>
          </p:cNvPr>
          <p:cNvSpPr/>
          <p:nvPr/>
        </p:nvSpPr>
        <p:spPr>
          <a:xfrm>
            <a:off x="8594185" y="4499518"/>
            <a:ext cx="1849612" cy="1224009"/>
          </a:xfrm>
          <a:prstGeom prst="wedgeEllipseCallout">
            <a:avLst>
              <a:gd name="adj1" fmla="val -31132"/>
              <a:gd name="adj2" fmla="val 7806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04672">
              <a:spcAft>
                <a:spcPts val="600"/>
              </a:spcAft>
            </a:pPr>
            <a:r>
              <a:rPr lang="fr-BE" sz="1584" i="1" kern="1200">
                <a:solidFill>
                  <a:schemeClr val="lt1"/>
                </a:solidFill>
                <a:latin typeface="+mn-lt"/>
                <a:ea typeface="+mn-ea"/>
                <a:cs typeface="+mn-cs"/>
              </a:rPr>
              <a:t>Ce sera un monstre!</a:t>
            </a:r>
            <a:endParaRPr lang="fr-BE" i="1"/>
          </a:p>
        </p:txBody>
      </p:sp>
      <p:sp>
        <p:nvSpPr>
          <p:cNvPr id="11" name="Bulle narrative : ronde 10">
            <a:extLst>
              <a:ext uri="{FF2B5EF4-FFF2-40B4-BE49-F238E27FC236}">
                <a16:creationId xmlns:a16="http://schemas.microsoft.com/office/drawing/2014/main" id="{A98F5FEF-CED7-E489-01BA-C686CD6673DC}"/>
              </a:ext>
            </a:extLst>
          </p:cNvPr>
          <p:cNvSpPr/>
          <p:nvPr/>
        </p:nvSpPr>
        <p:spPr>
          <a:xfrm>
            <a:off x="3496666" y="4499518"/>
            <a:ext cx="1849612" cy="1224009"/>
          </a:xfrm>
          <a:prstGeom prst="wedgeEllipseCallout">
            <a:avLst>
              <a:gd name="adj1" fmla="val -36282"/>
              <a:gd name="adj2" fmla="val 7884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04672">
              <a:spcAft>
                <a:spcPts val="600"/>
              </a:spcAft>
            </a:pPr>
            <a:r>
              <a:rPr lang="fr-BE" sz="1584" i="1" kern="1200">
                <a:solidFill>
                  <a:schemeClr val="lt1"/>
                </a:solidFill>
                <a:latin typeface="+mn-lt"/>
                <a:ea typeface="+mn-ea"/>
                <a:cs typeface="+mn-cs"/>
              </a:rPr>
              <a:t>Il ne pourra jamais vivre seul…</a:t>
            </a:r>
            <a:endParaRPr lang="fr-BE" i="1"/>
          </a:p>
        </p:txBody>
      </p:sp>
      <p:sp>
        <p:nvSpPr>
          <p:cNvPr id="12" name="Bulle narrative : ronde 11">
            <a:extLst>
              <a:ext uri="{FF2B5EF4-FFF2-40B4-BE49-F238E27FC236}">
                <a16:creationId xmlns:a16="http://schemas.microsoft.com/office/drawing/2014/main" id="{DC10B267-8F12-3E0B-1A2C-2D55DA595437}"/>
              </a:ext>
            </a:extLst>
          </p:cNvPr>
          <p:cNvSpPr/>
          <p:nvPr/>
        </p:nvSpPr>
        <p:spPr>
          <a:xfrm>
            <a:off x="1069809" y="4499518"/>
            <a:ext cx="1849612" cy="1224009"/>
          </a:xfrm>
          <a:prstGeom prst="wedgeEllipseCallout">
            <a:avLst>
              <a:gd name="adj1" fmla="val -40917"/>
              <a:gd name="adj2" fmla="val 7806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04672">
              <a:spcAft>
                <a:spcPts val="600"/>
              </a:spcAft>
            </a:pPr>
            <a:r>
              <a:rPr lang="fr-BE" sz="1584" i="1" kern="1200" dirty="0">
                <a:solidFill>
                  <a:schemeClr val="lt1"/>
                </a:solidFill>
                <a:latin typeface="+mn-lt"/>
                <a:ea typeface="+mn-ea"/>
                <a:cs typeface="+mn-cs"/>
              </a:rPr>
              <a:t>Elle ne pourra jamais parler</a:t>
            </a:r>
            <a:endParaRPr lang="fr-BE" i="1" dirty="0"/>
          </a:p>
        </p:txBody>
      </p:sp>
      <p:pic>
        <p:nvPicPr>
          <p:cNvPr id="14" name="Graphique 13" descr="Pouce en bas contour">
            <a:extLst>
              <a:ext uri="{FF2B5EF4-FFF2-40B4-BE49-F238E27FC236}">
                <a16:creationId xmlns:a16="http://schemas.microsoft.com/office/drawing/2014/main" id="{BD1117E0-7A67-6A72-9949-A0BCEFB8C9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93689" y="2172443"/>
            <a:ext cx="1878447" cy="1878447"/>
          </a:xfrm>
          <a:prstGeom prst="rect">
            <a:avLst/>
          </a:prstGeom>
        </p:spPr>
      </p:pic>
    </p:spTree>
    <p:extLst>
      <p:ext uri="{BB962C8B-B14F-4D97-AF65-F5344CB8AC3E}">
        <p14:creationId xmlns:p14="http://schemas.microsoft.com/office/powerpoint/2010/main" val="122697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itle 1">
            <a:extLst>
              <a:ext uri="{FF2B5EF4-FFF2-40B4-BE49-F238E27FC236}">
                <a16:creationId xmlns:a16="http://schemas.microsoft.com/office/drawing/2014/main" id="{D4D7314B-E144-4869-3343-3EB981CE5F6D}"/>
              </a:ext>
            </a:extLst>
          </p:cNvPr>
          <p:cNvSpPr>
            <a:spLocks noGrp="1"/>
          </p:cNvSpPr>
          <p:nvPr>
            <p:ph type="title"/>
          </p:nvPr>
        </p:nvSpPr>
        <p:spPr>
          <a:xfrm>
            <a:off x="1199456" y="274648"/>
            <a:ext cx="10382944" cy="485121"/>
          </a:xfrm>
        </p:spPr>
        <p:txBody>
          <a:bodyPr anchor="ctr">
            <a:normAutofit/>
          </a:bodyPr>
          <a:lstStyle/>
          <a:p>
            <a:pPr>
              <a:lnSpc>
                <a:spcPct val="90000"/>
              </a:lnSpc>
            </a:pPr>
            <a:r>
              <a:rPr lang="en-US" sz="2700">
                <a:solidFill>
                  <a:srgbClr val="CC0099"/>
                </a:solidFill>
              </a:rPr>
              <a:t>Une image positive du handicap (art.8 CRPD)</a:t>
            </a:r>
          </a:p>
        </p:txBody>
      </p:sp>
      <p:sp>
        <p:nvSpPr>
          <p:cNvPr id="3" name="Espace réservé du contenu 2">
            <a:extLst>
              <a:ext uri="{FF2B5EF4-FFF2-40B4-BE49-F238E27FC236}">
                <a16:creationId xmlns:a16="http://schemas.microsoft.com/office/drawing/2014/main" id="{1B9A265C-F4AC-1EFA-289F-8797DEB23917}"/>
              </a:ext>
            </a:extLst>
          </p:cNvPr>
          <p:cNvSpPr>
            <a:spLocks noGrp="1"/>
          </p:cNvSpPr>
          <p:nvPr>
            <p:ph sz="half" idx="1"/>
          </p:nvPr>
        </p:nvSpPr>
        <p:spPr>
          <a:xfrm>
            <a:off x="1199456" y="1192618"/>
            <a:ext cx="4794944" cy="4933553"/>
          </a:xfrm>
        </p:spPr>
        <p:txBody>
          <a:bodyPr>
            <a:normAutofit/>
          </a:bodyPr>
          <a:lstStyle/>
          <a:p>
            <a:pPr>
              <a:lnSpc>
                <a:spcPct val="90000"/>
              </a:lnSpc>
            </a:pPr>
            <a:r>
              <a:rPr lang="fr-BE" sz="2400" b="0" i="0" dirty="0">
                <a:solidFill>
                  <a:schemeClr val="accent4">
                    <a:lumMod val="75000"/>
                  </a:schemeClr>
                </a:solidFill>
                <a:effectLst/>
              </a:rPr>
              <a:t>Combattre les stéréotypes, les préjugés</a:t>
            </a:r>
          </a:p>
          <a:p>
            <a:pPr>
              <a:lnSpc>
                <a:spcPct val="90000"/>
              </a:lnSpc>
            </a:pPr>
            <a:endParaRPr lang="fr-BE" sz="2400" b="0" i="0" dirty="0">
              <a:solidFill>
                <a:schemeClr val="accent4">
                  <a:lumMod val="75000"/>
                </a:schemeClr>
              </a:solidFill>
              <a:effectLst/>
            </a:endParaRPr>
          </a:p>
          <a:p>
            <a:pPr>
              <a:lnSpc>
                <a:spcPct val="90000"/>
              </a:lnSpc>
            </a:pPr>
            <a:r>
              <a:rPr lang="fr-BE" sz="2400" b="0" i="0" dirty="0">
                <a:solidFill>
                  <a:schemeClr val="accent4">
                    <a:lumMod val="75000"/>
                  </a:schemeClr>
                </a:solidFill>
                <a:effectLst/>
              </a:rPr>
              <a:t>Mieux faire connaître les capacités et les contributions des personnes handicapées.</a:t>
            </a:r>
          </a:p>
          <a:p>
            <a:pPr>
              <a:lnSpc>
                <a:spcPct val="90000"/>
              </a:lnSpc>
            </a:pPr>
            <a:endParaRPr lang="fr-BE" sz="2400" dirty="0">
              <a:solidFill>
                <a:schemeClr val="accent4">
                  <a:lumMod val="75000"/>
                </a:schemeClr>
              </a:solidFill>
            </a:endParaRPr>
          </a:p>
          <a:p>
            <a:pPr>
              <a:lnSpc>
                <a:spcPct val="90000"/>
              </a:lnSpc>
            </a:pPr>
            <a:r>
              <a:rPr lang="fr-BE" sz="2400" dirty="0">
                <a:solidFill>
                  <a:schemeClr val="accent4">
                    <a:lumMod val="75000"/>
                  </a:schemeClr>
                </a:solidFill>
              </a:rPr>
              <a:t>Prendre des mesures adaptées pour que les personnes handicapées puissent apprendre, travailler, se loger, se divertir, voter, …</a:t>
            </a:r>
          </a:p>
        </p:txBody>
      </p:sp>
      <p:pic>
        <p:nvPicPr>
          <p:cNvPr id="2050" name="Picture 2" descr="pouce levé, symbole, vecteur, icône, illustration 7737987 Art vectoriel  chez Vecteezy">
            <a:extLst>
              <a:ext uri="{FF2B5EF4-FFF2-40B4-BE49-F238E27FC236}">
                <a16:creationId xmlns:a16="http://schemas.microsoft.com/office/drawing/2014/main" id="{7D48F22D-AE4D-2743-B1CB-7F4B2AF799C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97600" y="2144919"/>
            <a:ext cx="5384800" cy="3028950"/>
          </a:xfrm>
          <a:prstGeom prst="rect">
            <a:avLst/>
          </a:prstGeom>
          <a:noFill/>
        </p:spPr>
      </p:pic>
    </p:spTree>
    <p:extLst>
      <p:ext uri="{BB962C8B-B14F-4D97-AF65-F5344CB8AC3E}">
        <p14:creationId xmlns:p14="http://schemas.microsoft.com/office/powerpoint/2010/main" val="382406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5F76FC-4815-C8A2-AF80-17C86A9CD5F6}"/>
              </a:ext>
            </a:extLst>
          </p:cNvPr>
          <p:cNvSpPr>
            <a:spLocks noGrp="1"/>
          </p:cNvSpPr>
          <p:nvPr>
            <p:ph type="title"/>
          </p:nvPr>
        </p:nvSpPr>
        <p:spPr/>
        <p:txBody>
          <a:bodyPr>
            <a:normAutofit fontScale="90000"/>
          </a:bodyPr>
          <a:lstStyle/>
          <a:p>
            <a:r>
              <a:rPr lang="fr-BE" dirty="0"/>
              <a:t>Article 19 de la Convention ONU Autonomie de vie et inclusion dans la société</a:t>
            </a:r>
          </a:p>
        </p:txBody>
      </p:sp>
      <p:pic>
        <p:nvPicPr>
          <p:cNvPr id="5" name="Espace réservé du contenu 4">
            <a:extLst>
              <a:ext uri="{FF2B5EF4-FFF2-40B4-BE49-F238E27FC236}">
                <a16:creationId xmlns:a16="http://schemas.microsoft.com/office/drawing/2014/main" id="{76DD24A1-B060-E3E7-F187-4D3586E8EB39}"/>
              </a:ext>
            </a:extLst>
          </p:cNvPr>
          <p:cNvPicPr>
            <a:picLocks noGrp="1" noChangeAspect="1"/>
          </p:cNvPicPr>
          <p:nvPr>
            <p:ph idx="1"/>
          </p:nvPr>
        </p:nvPicPr>
        <p:blipFill>
          <a:blip r:embed="rId2"/>
          <a:stretch>
            <a:fillRect/>
          </a:stretch>
        </p:blipFill>
        <p:spPr>
          <a:xfrm>
            <a:off x="3076575" y="1018522"/>
            <a:ext cx="5508831" cy="5031441"/>
          </a:xfrm>
        </p:spPr>
      </p:pic>
      <p:cxnSp>
        <p:nvCxnSpPr>
          <p:cNvPr id="7" name="Connecteur droit 6">
            <a:extLst>
              <a:ext uri="{FF2B5EF4-FFF2-40B4-BE49-F238E27FC236}">
                <a16:creationId xmlns:a16="http://schemas.microsoft.com/office/drawing/2014/main" id="{1362F320-6704-7D46-9EA3-70D70D83EDAD}"/>
              </a:ext>
            </a:extLst>
          </p:cNvPr>
          <p:cNvCxnSpPr/>
          <p:nvPr/>
        </p:nvCxnSpPr>
        <p:spPr>
          <a:xfrm>
            <a:off x="5105400" y="1228725"/>
            <a:ext cx="0"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11" name="Encre 10">
                <a:extLst>
                  <a:ext uri="{FF2B5EF4-FFF2-40B4-BE49-F238E27FC236}">
                    <a16:creationId xmlns:a16="http://schemas.microsoft.com/office/drawing/2014/main" id="{A86239B6-6489-C0F0-6BD4-C10B73970730}"/>
                  </a:ext>
                </a:extLst>
              </p14:cNvPr>
              <p14:cNvContentPartPr/>
              <p14:nvPr/>
            </p14:nvContentPartPr>
            <p14:xfrm>
              <a:off x="7057680" y="2781075"/>
              <a:ext cx="1285560" cy="40680"/>
            </p14:xfrm>
          </p:contentPart>
        </mc:Choice>
        <mc:Fallback xmlns="">
          <p:pic>
            <p:nvPicPr>
              <p:cNvPr id="11" name="Encre 10">
                <a:extLst>
                  <a:ext uri="{FF2B5EF4-FFF2-40B4-BE49-F238E27FC236}">
                    <a16:creationId xmlns:a16="http://schemas.microsoft.com/office/drawing/2014/main" id="{A86239B6-6489-C0F0-6BD4-C10B73970730}"/>
                  </a:ext>
                </a:extLst>
              </p:cNvPr>
              <p:cNvPicPr/>
              <p:nvPr/>
            </p:nvPicPr>
            <p:blipFill>
              <a:blip r:embed="rId4"/>
              <a:stretch>
                <a:fillRect/>
              </a:stretch>
            </p:blipFill>
            <p:spPr>
              <a:xfrm>
                <a:off x="7004040" y="2673075"/>
                <a:ext cx="1393200" cy="256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2" name="Encre 11">
                <a:extLst>
                  <a:ext uri="{FF2B5EF4-FFF2-40B4-BE49-F238E27FC236}">
                    <a16:creationId xmlns:a16="http://schemas.microsoft.com/office/drawing/2014/main" id="{0EC8792B-0DB5-37BE-6E3A-CFCB7F583E97}"/>
                  </a:ext>
                </a:extLst>
              </p14:cNvPr>
              <p14:cNvContentPartPr/>
              <p14:nvPr/>
            </p14:nvContentPartPr>
            <p14:xfrm>
              <a:off x="3238440" y="3076275"/>
              <a:ext cx="5105160" cy="20160"/>
            </p14:xfrm>
          </p:contentPart>
        </mc:Choice>
        <mc:Fallback xmlns="">
          <p:pic>
            <p:nvPicPr>
              <p:cNvPr id="12" name="Encre 11">
                <a:extLst>
                  <a:ext uri="{FF2B5EF4-FFF2-40B4-BE49-F238E27FC236}">
                    <a16:creationId xmlns:a16="http://schemas.microsoft.com/office/drawing/2014/main" id="{0EC8792B-0DB5-37BE-6E3A-CFCB7F583E97}"/>
                  </a:ext>
                </a:extLst>
              </p:cNvPr>
              <p:cNvPicPr/>
              <p:nvPr/>
            </p:nvPicPr>
            <p:blipFill>
              <a:blip r:embed="rId6"/>
              <a:stretch>
                <a:fillRect/>
              </a:stretch>
            </p:blipFill>
            <p:spPr>
              <a:xfrm>
                <a:off x="3184800" y="2968635"/>
                <a:ext cx="5212800" cy="235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Encre 12">
                <a:extLst>
                  <a:ext uri="{FF2B5EF4-FFF2-40B4-BE49-F238E27FC236}">
                    <a16:creationId xmlns:a16="http://schemas.microsoft.com/office/drawing/2014/main" id="{CED315D5-ECF6-D88C-EA5E-05086E37BBCD}"/>
                  </a:ext>
                </a:extLst>
              </p14:cNvPr>
              <p14:cNvContentPartPr/>
              <p14:nvPr/>
            </p14:nvContentPartPr>
            <p14:xfrm>
              <a:off x="3238440" y="3276435"/>
              <a:ext cx="5248080" cy="77400"/>
            </p14:xfrm>
          </p:contentPart>
        </mc:Choice>
        <mc:Fallback xmlns="">
          <p:pic>
            <p:nvPicPr>
              <p:cNvPr id="13" name="Encre 12">
                <a:extLst>
                  <a:ext uri="{FF2B5EF4-FFF2-40B4-BE49-F238E27FC236}">
                    <a16:creationId xmlns:a16="http://schemas.microsoft.com/office/drawing/2014/main" id="{CED315D5-ECF6-D88C-EA5E-05086E37BBCD}"/>
                  </a:ext>
                </a:extLst>
              </p:cNvPr>
              <p:cNvPicPr/>
              <p:nvPr/>
            </p:nvPicPr>
            <p:blipFill>
              <a:blip r:embed="rId8"/>
              <a:stretch>
                <a:fillRect/>
              </a:stretch>
            </p:blipFill>
            <p:spPr>
              <a:xfrm>
                <a:off x="3184800" y="3168795"/>
                <a:ext cx="5355720" cy="2930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Encre 13">
                <a:extLst>
                  <a:ext uri="{FF2B5EF4-FFF2-40B4-BE49-F238E27FC236}">
                    <a16:creationId xmlns:a16="http://schemas.microsoft.com/office/drawing/2014/main" id="{8C78028E-1848-7B1B-810F-5CB550983604}"/>
                  </a:ext>
                </a:extLst>
              </p14:cNvPr>
              <p14:cNvContentPartPr/>
              <p14:nvPr/>
            </p14:nvContentPartPr>
            <p14:xfrm>
              <a:off x="3219360" y="3533115"/>
              <a:ext cx="684720" cy="29880"/>
            </p14:xfrm>
          </p:contentPart>
        </mc:Choice>
        <mc:Fallback xmlns="">
          <p:pic>
            <p:nvPicPr>
              <p:cNvPr id="14" name="Encre 13">
                <a:extLst>
                  <a:ext uri="{FF2B5EF4-FFF2-40B4-BE49-F238E27FC236}">
                    <a16:creationId xmlns:a16="http://schemas.microsoft.com/office/drawing/2014/main" id="{8C78028E-1848-7B1B-810F-5CB550983604}"/>
                  </a:ext>
                </a:extLst>
              </p:cNvPr>
              <p:cNvPicPr/>
              <p:nvPr/>
            </p:nvPicPr>
            <p:blipFill>
              <a:blip r:embed="rId10"/>
              <a:stretch>
                <a:fillRect/>
              </a:stretch>
            </p:blipFill>
            <p:spPr>
              <a:xfrm>
                <a:off x="3165720" y="3425115"/>
                <a:ext cx="792360" cy="2455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5" name="Encre 14">
                <a:extLst>
                  <a:ext uri="{FF2B5EF4-FFF2-40B4-BE49-F238E27FC236}">
                    <a16:creationId xmlns:a16="http://schemas.microsoft.com/office/drawing/2014/main" id="{83540A9C-C693-910B-B8E7-2FF30DD564A3}"/>
                  </a:ext>
                </a:extLst>
              </p14:cNvPr>
              <p14:cNvContentPartPr/>
              <p14:nvPr/>
            </p14:nvContentPartPr>
            <p14:xfrm>
              <a:off x="5905320" y="3923715"/>
              <a:ext cx="2208960" cy="29520"/>
            </p14:xfrm>
          </p:contentPart>
        </mc:Choice>
        <mc:Fallback xmlns="">
          <p:pic>
            <p:nvPicPr>
              <p:cNvPr id="15" name="Encre 14">
                <a:extLst>
                  <a:ext uri="{FF2B5EF4-FFF2-40B4-BE49-F238E27FC236}">
                    <a16:creationId xmlns:a16="http://schemas.microsoft.com/office/drawing/2014/main" id="{83540A9C-C693-910B-B8E7-2FF30DD564A3}"/>
                  </a:ext>
                </a:extLst>
              </p:cNvPr>
              <p:cNvPicPr/>
              <p:nvPr/>
            </p:nvPicPr>
            <p:blipFill>
              <a:blip r:embed="rId12"/>
              <a:stretch>
                <a:fillRect/>
              </a:stretch>
            </p:blipFill>
            <p:spPr>
              <a:xfrm>
                <a:off x="5851680" y="3815715"/>
                <a:ext cx="2316600" cy="2451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6" name="Encre 15">
                <a:extLst>
                  <a:ext uri="{FF2B5EF4-FFF2-40B4-BE49-F238E27FC236}">
                    <a16:creationId xmlns:a16="http://schemas.microsoft.com/office/drawing/2014/main" id="{744D0568-EE2F-AC4B-5EAE-E05F84B5D741}"/>
                  </a:ext>
                </a:extLst>
              </p14:cNvPr>
              <p14:cNvContentPartPr/>
              <p14:nvPr/>
            </p14:nvContentPartPr>
            <p14:xfrm>
              <a:off x="4724160" y="4419075"/>
              <a:ext cx="2009160" cy="48240"/>
            </p14:xfrm>
          </p:contentPart>
        </mc:Choice>
        <mc:Fallback xmlns="">
          <p:pic>
            <p:nvPicPr>
              <p:cNvPr id="16" name="Encre 15">
                <a:extLst>
                  <a:ext uri="{FF2B5EF4-FFF2-40B4-BE49-F238E27FC236}">
                    <a16:creationId xmlns:a16="http://schemas.microsoft.com/office/drawing/2014/main" id="{744D0568-EE2F-AC4B-5EAE-E05F84B5D741}"/>
                  </a:ext>
                </a:extLst>
              </p:cNvPr>
              <p:cNvPicPr/>
              <p:nvPr/>
            </p:nvPicPr>
            <p:blipFill>
              <a:blip r:embed="rId14"/>
              <a:stretch>
                <a:fillRect/>
              </a:stretch>
            </p:blipFill>
            <p:spPr>
              <a:xfrm>
                <a:off x="4670520" y="4311435"/>
                <a:ext cx="2116800" cy="263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 name="Encre 16">
                <a:extLst>
                  <a:ext uri="{FF2B5EF4-FFF2-40B4-BE49-F238E27FC236}">
                    <a16:creationId xmlns:a16="http://schemas.microsoft.com/office/drawing/2014/main" id="{7CB9047F-0102-F972-13F7-7B6EBB1ADA35}"/>
                  </a:ext>
                </a:extLst>
              </p14:cNvPr>
              <p14:cNvContentPartPr/>
              <p14:nvPr/>
            </p14:nvContentPartPr>
            <p14:xfrm>
              <a:off x="3419160" y="5332755"/>
              <a:ext cx="5047560" cy="21240"/>
            </p14:xfrm>
          </p:contentPart>
        </mc:Choice>
        <mc:Fallback xmlns="">
          <p:pic>
            <p:nvPicPr>
              <p:cNvPr id="17" name="Encre 16">
                <a:extLst>
                  <a:ext uri="{FF2B5EF4-FFF2-40B4-BE49-F238E27FC236}">
                    <a16:creationId xmlns:a16="http://schemas.microsoft.com/office/drawing/2014/main" id="{7CB9047F-0102-F972-13F7-7B6EBB1ADA35}"/>
                  </a:ext>
                </a:extLst>
              </p:cNvPr>
              <p:cNvPicPr/>
              <p:nvPr/>
            </p:nvPicPr>
            <p:blipFill>
              <a:blip r:embed="rId16"/>
              <a:stretch>
                <a:fillRect/>
              </a:stretch>
            </p:blipFill>
            <p:spPr>
              <a:xfrm>
                <a:off x="3365520" y="5225115"/>
                <a:ext cx="515520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8" name="Encre 17">
                <a:extLst>
                  <a:ext uri="{FF2B5EF4-FFF2-40B4-BE49-F238E27FC236}">
                    <a16:creationId xmlns:a16="http://schemas.microsoft.com/office/drawing/2014/main" id="{B5A8E384-1A7A-1718-449D-01B538573A72}"/>
                  </a:ext>
                </a:extLst>
              </p14:cNvPr>
              <p14:cNvContentPartPr/>
              <p14:nvPr/>
            </p14:nvContentPartPr>
            <p14:xfrm>
              <a:off x="3190560" y="5485035"/>
              <a:ext cx="5066640" cy="78120"/>
            </p14:xfrm>
          </p:contentPart>
        </mc:Choice>
        <mc:Fallback xmlns="">
          <p:pic>
            <p:nvPicPr>
              <p:cNvPr id="18" name="Encre 17">
                <a:extLst>
                  <a:ext uri="{FF2B5EF4-FFF2-40B4-BE49-F238E27FC236}">
                    <a16:creationId xmlns:a16="http://schemas.microsoft.com/office/drawing/2014/main" id="{B5A8E384-1A7A-1718-449D-01B538573A72}"/>
                  </a:ext>
                </a:extLst>
              </p:cNvPr>
              <p:cNvPicPr/>
              <p:nvPr/>
            </p:nvPicPr>
            <p:blipFill>
              <a:blip r:embed="rId18"/>
              <a:stretch>
                <a:fillRect/>
              </a:stretch>
            </p:blipFill>
            <p:spPr>
              <a:xfrm>
                <a:off x="3136920" y="5377395"/>
                <a:ext cx="5174280" cy="2937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9" name="Encre 18">
                <a:extLst>
                  <a:ext uri="{FF2B5EF4-FFF2-40B4-BE49-F238E27FC236}">
                    <a16:creationId xmlns:a16="http://schemas.microsoft.com/office/drawing/2014/main" id="{8350E85E-F005-7B9B-D6DD-1B6BD8E3ED3D}"/>
                  </a:ext>
                </a:extLst>
              </p14:cNvPr>
              <p14:cNvContentPartPr/>
              <p14:nvPr/>
            </p14:nvContentPartPr>
            <p14:xfrm>
              <a:off x="3257520" y="5799315"/>
              <a:ext cx="4076280" cy="59040"/>
            </p14:xfrm>
          </p:contentPart>
        </mc:Choice>
        <mc:Fallback xmlns="">
          <p:pic>
            <p:nvPicPr>
              <p:cNvPr id="19" name="Encre 18">
                <a:extLst>
                  <a:ext uri="{FF2B5EF4-FFF2-40B4-BE49-F238E27FC236}">
                    <a16:creationId xmlns:a16="http://schemas.microsoft.com/office/drawing/2014/main" id="{8350E85E-F005-7B9B-D6DD-1B6BD8E3ED3D}"/>
                  </a:ext>
                </a:extLst>
              </p:cNvPr>
              <p:cNvPicPr/>
              <p:nvPr/>
            </p:nvPicPr>
            <p:blipFill>
              <a:blip r:embed="rId20"/>
              <a:stretch>
                <a:fillRect/>
              </a:stretch>
            </p:blipFill>
            <p:spPr>
              <a:xfrm>
                <a:off x="3203880" y="5691675"/>
                <a:ext cx="4183920" cy="274680"/>
              </a:xfrm>
              <a:prstGeom prst="rect">
                <a:avLst/>
              </a:prstGeom>
            </p:spPr>
          </p:pic>
        </mc:Fallback>
      </mc:AlternateContent>
      <p:sp>
        <p:nvSpPr>
          <p:cNvPr id="23" name="Flèche : droite 22">
            <a:extLst>
              <a:ext uri="{FF2B5EF4-FFF2-40B4-BE49-F238E27FC236}">
                <a16:creationId xmlns:a16="http://schemas.microsoft.com/office/drawing/2014/main" id="{5715D365-9B4B-1778-3589-98B6880F57CA}"/>
              </a:ext>
            </a:extLst>
          </p:cNvPr>
          <p:cNvSpPr/>
          <p:nvPr/>
        </p:nvSpPr>
        <p:spPr>
          <a:xfrm>
            <a:off x="9067800" y="3076275"/>
            <a:ext cx="466725"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4" name="Flèche : droite 23">
            <a:extLst>
              <a:ext uri="{FF2B5EF4-FFF2-40B4-BE49-F238E27FC236}">
                <a16:creationId xmlns:a16="http://schemas.microsoft.com/office/drawing/2014/main" id="{7A23EDCF-ABB7-5E10-C747-E8EA168B62C0}"/>
              </a:ext>
            </a:extLst>
          </p:cNvPr>
          <p:cNvSpPr/>
          <p:nvPr/>
        </p:nvSpPr>
        <p:spPr>
          <a:xfrm>
            <a:off x="9067800" y="5563155"/>
            <a:ext cx="647700"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5" name="ZoneTexte 24">
            <a:extLst>
              <a:ext uri="{FF2B5EF4-FFF2-40B4-BE49-F238E27FC236}">
                <a16:creationId xmlns:a16="http://schemas.microsoft.com/office/drawing/2014/main" id="{53BB810E-C773-628B-6149-FE29D4C0082D}"/>
              </a:ext>
            </a:extLst>
          </p:cNvPr>
          <p:cNvSpPr txBox="1"/>
          <p:nvPr/>
        </p:nvSpPr>
        <p:spPr>
          <a:xfrm>
            <a:off x="9715500" y="2981326"/>
            <a:ext cx="2152650" cy="954107"/>
          </a:xfrm>
          <a:prstGeom prst="rect">
            <a:avLst/>
          </a:prstGeom>
          <a:noFill/>
        </p:spPr>
        <p:txBody>
          <a:bodyPr wrap="square" rtlCol="0">
            <a:spAutoFit/>
          </a:bodyPr>
          <a:lstStyle/>
          <a:p>
            <a:r>
              <a:rPr lang="fr-BE" sz="1400" dirty="0">
                <a:solidFill>
                  <a:srgbClr val="002060"/>
                </a:solidFill>
              </a:rPr>
              <a:t>Art.12 Reconnaissance de la personnalité juridique dans des conditions d'égalité</a:t>
            </a:r>
          </a:p>
        </p:txBody>
      </p:sp>
      <p:sp>
        <p:nvSpPr>
          <p:cNvPr id="26" name="ZoneTexte 25">
            <a:extLst>
              <a:ext uri="{FF2B5EF4-FFF2-40B4-BE49-F238E27FC236}">
                <a16:creationId xmlns:a16="http://schemas.microsoft.com/office/drawing/2014/main" id="{BBB55C2A-D28B-749E-D18E-9B813D7DD81E}"/>
              </a:ext>
            </a:extLst>
          </p:cNvPr>
          <p:cNvSpPr txBox="1"/>
          <p:nvPr/>
        </p:nvSpPr>
        <p:spPr>
          <a:xfrm>
            <a:off x="9858375" y="5000625"/>
            <a:ext cx="2009776" cy="1169551"/>
          </a:xfrm>
          <a:prstGeom prst="rect">
            <a:avLst/>
          </a:prstGeom>
          <a:noFill/>
        </p:spPr>
        <p:txBody>
          <a:bodyPr wrap="square" rtlCol="0">
            <a:spAutoFit/>
          </a:bodyPr>
          <a:lstStyle/>
          <a:p>
            <a:r>
              <a:rPr lang="fr-BE" sz="1400" dirty="0">
                <a:solidFill>
                  <a:srgbClr val="002060"/>
                </a:solidFill>
              </a:rPr>
              <a:t>Art.5 et 9 CRPD Droit aux aménagements raisonnable et Accessibilité + art 22ter Constitution</a:t>
            </a:r>
          </a:p>
        </p:txBody>
      </p:sp>
      <p:pic>
        <p:nvPicPr>
          <p:cNvPr id="4" name="Image 3" descr="Une image contenant cercle, art, Graphique, conception&#10;&#10;Description générée automatiquement">
            <a:extLst>
              <a:ext uri="{FF2B5EF4-FFF2-40B4-BE49-F238E27FC236}">
                <a16:creationId xmlns:a16="http://schemas.microsoft.com/office/drawing/2014/main" id="{BCAB0927-B6D8-CDB2-8073-FA79467F4CFC}"/>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40774" y="1284963"/>
            <a:ext cx="1828800" cy="1562100"/>
          </a:xfrm>
          <a:prstGeom prst="rect">
            <a:avLst/>
          </a:prstGeom>
        </p:spPr>
      </p:pic>
    </p:spTree>
    <p:extLst>
      <p:ext uri="{BB962C8B-B14F-4D97-AF65-F5344CB8AC3E}">
        <p14:creationId xmlns:p14="http://schemas.microsoft.com/office/powerpoint/2010/main" val="29555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B9197-6C33-5936-A288-0AC308550DC9}"/>
              </a:ext>
            </a:extLst>
          </p:cNvPr>
          <p:cNvSpPr>
            <a:spLocks noGrp="1"/>
          </p:cNvSpPr>
          <p:nvPr>
            <p:ph type="title"/>
          </p:nvPr>
        </p:nvSpPr>
        <p:spPr/>
        <p:txBody>
          <a:bodyPr>
            <a:normAutofit fontScale="90000"/>
          </a:bodyPr>
          <a:lstStyle/>
          <a:p>
            <a:r>
              <a:rPr lang="fr-BE" dirty="0"/>
              <a:t>L’Observation générale du Comité ONU (en synthétique)</a:t>
            </a:r>
          </a:p>
        </p:txBody>
      </p:sp>
      <p:sp>
        <p:nvSpPr>
          <p:cNvPr id="5" name="ZoneTexte 4">
            <a:extLst>
              <a:ext uri="{FF2B5EF4-FFF2-40B4-BE49-F238E27FC236}">
                <a16:creationId xmlns:a16="http://schemas.microsoft.com/office/drawing/2014/main" id="{02A2AEE7-61AB-2AAF-580D-EC8140E35EE4}"/>
              </a:ext>
            </a:extLst>
          </p:cNvPr>
          <p:cNvSpPr txBox="1"/>
          <p:nvPr/>
        </p:nvSpPr>
        <p:spPr>
          <a:xfrm>
            <a:off x="3048000" y="1760787"/>
            <a:ext cx="6096000" cy="3336426"/>
          </a:xfrm>
          <a:prstGeom prst="rect">
            <a:avLst/>
          </a:prstGeom>
          <a:noFill/>
        </p:spPr>
        <p:txBody>
          <a:bodyPr wrap="square">
            <a:spAutoFit/>
          </a:bodyPr>
          <a:lstStyle/>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La vie autonome (ou l’autonomie de vie) est un droit humain</a:t>
            </a:r>
          </a:p>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Surtout : </a:t>
            </a:r>
          </a:p>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Pouvoir choisir et contrôler sa vie</a:t>
            </a:r>
          </a:p>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Prendre des décisions pour ce qui nous concerne</a:t>
            </a:r>
          </a:p>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Ne pas se voir imposer un cadre et des conditions de vie déterminés, non souhaités</a:t>
            </a:r>
          </a:p>
          <a:p>
            <a:pPr>
              <a:lnSpc>
                <a:spcPct val="107000"/>
              </a:lnSpc>
              <a:spcAft>
                <a:spcPts val="800"/>
              </a:spcAft>
            </a:pPr>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Mais aussi : fermer les institutions, ne plus les rénover.</a:t>
            </a:r>
          </a:p>
          <a:p>
            <a:r>
              <a:rPr lang="fr-BE" sz="18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Promouvoir essentiellement le modèle de l’assistance personnelle.</a:t>
            </a:r>
            <a:endParaRPr lang="fr-BE" dirty="0">
              <a:solidFill>
                <a:srgbClr val="002060"/>
              </a:solidFill>
            </a:endParaRPr>
          </a:p>
        </p:txBody>
      </p:sp>
      <p:pic>
        <p:nvPicPr>
          <p:cNvPr id="4" name="Image 3" descr="Une image contenant cercle, art, Graphique, conception&#10;&#10;Description générée automatiquement">
            <a:extLst>
              <a:ext uri="{FF2B5EF4-FFF2-40B4-BE49-F238E27FC236}">
                <a16:creationId xmlns:a16="http://schemas.microsoft.com/office/drawing/2014/main" id="{F8EBB751-6CDB-15F4-4257-65D08154C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458" y="1291098"/>
            <a:ext cx="1828800" cy="1562100"/>
          </a:xfrm>
          <a:prstGeom prst="rect">
            <a:avLst/>
          </a:prstGeom>
        </p:spPr>
      </p:pic>
    </p:spTree>
    <p:extLst>
      <p:ext uri="{BB962C8B-B14F-4D97-AF65-F5344CB8AC3E}">
        <p14:creationId xmlns:p14="http://schemas.microsoft.com/office/powerpoint/2010/main" val="166176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08A88-05F5-FAC6-4DC4-AD727DB9888F}"/>
              </a:ext>
            </a:extLst>
          </p:cNvPr>
          <p:cNvSpPr>
            <a:spLocks noGrp="1"/>
          </p:cNvSpPr>
          <p:nvPr>
            <p:ph type="title"/>
          </p:nvPr>
        </p:nvSpPr>
        <p:spPr>
          <a:xfrm>
            <a:off x="1199456" y="274648"/>
            <a:ext cx="10382944" cy="485121"/>
          </a:xfrm>
        </p:spPr>
        <p:txBody>
          <a:bodyPr anchor="ctr">
            <a:normAutofit/>
          </a:bodyPr>
          <a:lstStyle/>
          <a:p>
            <a:pPr>
              <a:lnSpc>
                <a:spcPct val="90000"/>
              </a:lnSpc>
            </a:pPr>
            <a:r>
              <a:rPr lang="fr-BE" sz="2700">
                <a:solidFill>
                  <a:srgbClr val="CC0099"/>
                </a:solidFill>
              </a:rPr>
              <a:t>Position d’Unia</a:t>
            </a:r>
          </a:p>
        </p:txBody>
      </p:sp>
      <p:sp>
        <p:nvSpPr>
          <p:cNvPr id="6" name="Espace réservé du contenu 5">
            <a:extLst>
              <a:ext uri="{FF2B5EF4-FFF2-40B4-BE49-F238E27FC236}">
                <a16:creationId xmlns:a16="http://schemas.microsoft.com/office/drawing/2014/main" id="{5923C322-7D97-F9C7-AC6C-86862DD85E21}"/>
              </a:ext>
            </a:extLst>
          </p:cNvPr>
          <p:cNvSpPr>
            <a:spLocks noGrp="1"/>
          </p:cNvSpPr>
          <p:nvPr>
            <p:ph sz="half" idx="2"/>
          </p:nvPr>
        </p:nvSpPr>
        <p:spPr>
          <a:xfrm>
            <a:off x="4655840" y="976194"/>
            <a:ext cx="6926560" cy="4933553"/>
          </a:xfrm>
        </p:spPr>
        <p:txBody>
          <a:bodyPr>
            <a:normAutofit/>
          </a:bodyPr>
          <a:lstStyle/>
          <a:p>
            <a:pPr marL="342900" lvl="0" indent="-342900" rtl="0">
              <a:lnSpc>
                <a:spcPct val="90000"/>
              </a:lnSpc>
              <a:buFont typeface="Wingdings" panose="05000000000000000000" pitchFamily="2" charset="2"/>
              <a:buChar char="Ø"/>
            </a:pPr>
            <a:r>
              <a:rPr lang="fr-BE" sz="1900" dirty="0">
                <a:solidFill>
                  <a:schemeClr val="accent4">
                    <a:lumMod val="75000"/>
                  </a:schemeClr>
                </a:solidFill>
              </a:rPr>
              <a:t>D</a:t>
            </a:r>
            <a:r>
              <a:rPr lang="fr-BE" sz="1900" dirty="0">
                <a:solidFill>
                  <a:schemeClr val="accent4">
                    <a:lumMod val="75000"/>
                  </a:schemeClr>
                </a:solidFill>
                <a:effectLst/>
              </a:rPr>
              <a:t>ésinstitutionalisation progressive mais planifiée tant au niveau des infrastructures que des transformations profondes, y compris au sein des familles et des services d’appui</a:t>
            </a:r>
          </a:p>
          <a:p>
            <a:pPr marL="342900" lvl="0" indent="-342900" rtl="0">
              <a:lnSpc>
                <a:spcPct val="90000"/>
              </a:lnSpc>
              <a:buFont typeface="Wingdings" panose="05000000000000000000" pitchFamily="2" charset="2"/>
              <a:buChar char="Ø"/>
            </a:pPr>
            <a:r>
              <a:rPr lang="fr-BE" sz="1900" dirty="0">
                <a:solidFill>
                  <a:schemeClr val="accent4">
                    <a:lumMod val="75000"/>
                  </a:schemeClr>
                </a:solidFill>
              </a:rPr>
              <a:t>Evaluer de manière constante le juste équilibre entre protection et autonomie</a:t>
            </a:r>
            <a:endParaRPr lang="fr-BE" sz="1900" dirty="0">
              <a:solidFill>
                <a:schemeClr val="accent4">
                  <a:lumMod val="75000"/>
                </a:schemeClr>
              </a:solidFill>
              <a:effectLst/>
            </a:endParaRPr>
          </a:p>
          <a:p>
            <a:pPr marL="342900" lvl="0" indent="-342900">
              <a:lnSpc>
                <a:spcPct val="90000"/>
              </a:lnSpc>
              <a:buFont typeface="Wingdings" panose="05000000000000000000" pitchFamily="2" charset="2"/>
              <a:buChar char="Ø"/>
            </a:pPr>
            <a:r>
              <a:rPr lang="fr-BE" sz="1900" dirty="0">
                <a:solidFill>
                  <a:schemeClr val="accent4">
                    <a:lumMod val="75000"/>
                  </a:schemeClr>
                </a:solidFill>
                <a:effectLst/>
              </a:rPr>
              <a:t>Garantir les conditions nécessaires pour la mise en œuvre de l’art.19:</a:t>
            </a:r>
          </a:p>
          <a:p>
            <a:pPr lvl="0">
              <a:lnSpc>
                <a:spcPct val="90000"/>
              </a:lnSpc>
            </a:pPr>
            <a:endParaRPr lang="fr-BE" sz="1900" dirty="0">
              <a:solidFill>
                <a:schemeClr val="accent4">
                  <a:lumMod val="75000"/>
                </a:schemeClr>
              </a:solidFill>
              <a:effectLst/>
            </a:endParaRPr>
          </a:p>
          <a:p>
            <a:pPr marL="1085850" lvl="1" indent="-342900">
              <a:lnSpc>
                <a:spcPct val="90000"/>
              </a:lnSpc>
              <a:buFont typeface="Wingdings" panose="05000000000000000000" pitchFamily="2" charset="2"/>
              <a:buChar char="Ø"/>
            </a:pPr>
            <a:r>
              <a:rPr lang="fr-BE" sz="1900" dirty="0"/>
              <a:t>E</a:t>
            </a:r>
            <a:r>
              <a:rPr lang="fr-BE" sz="1900" dirty="0">
                <a:effectLst/>
              </a:rPr>
              <a:t>tude des besoins,</a:t>
            </a:r>
          </a:p>
          <a:p>
            <a:pPr marL="1085850" lvl="1" indent="-342900">
              <a:lnSpc>
                <a:spcPct val="90000"/>
              </a:lnSpc>
              <a:buFont typeface="Wingdings" panose="05000000000000000000" pitchFamily="2" charset="2"/>
              <a:buChar char="Ø"/>
            </a:pPr>
            <a:r>
              <a:rPr lang="fr-BE" sz="1900" dirty="0"/>
              <a:t>Renforcement des</a:t>
            </a:r>
            <a:r>
              <a:rPr lang="fr-BE" sz="1900" dirty="0">
                <a:effectLst/>
              </a:rPr>
              <a:t> services d’appui, </a:t>
            </a:r>
          </a:p>
          <a:p>
            <a:pPr marL="1085850" lvl="1" indent="-342900">
              <a:lnSpc>
                <a:spcPct val="90000"/>
              </a:lnSpc>
              <a:buFont typeface="Wingdings" panose="05000000000000000000" pitchFamily="2" charset="2"/>
              <a:buChar char="Ø"/>
            </a:pPr>
            <a:r>
              <a:rPr lang="fr-BE" sz="1900" dirty="0"/>
              <a:t>F</a:t>
            </a:r>
            <a:r>
              <a:rPr lang="fr-BE" sz="1900" dirty="0">
                <a:effectLst/>
              </a:rPr>
              <a:t>ormation et valorisation des personnels, </a:t>
            </a:r>
          </a:p>
          <a:p>
            <a:pPr marL="1085850" lvl="1" indent="-342900">
              <a:lnSpc>
                <a:spcPct val="90000"/>
              </a:lnSpc>
              <a:buFont typeface="Wingdings" panose="05000000000000000000" pitchFamily="2" charset="2"/>
              <a:buChar char="Ø"/>
            </a:pPr>
            <a:r>
              <a:rPr lang="fr-BE" sz="1900" dirty="0"/>
              <a:t>R</a:t>
            </a:r>
            <a:r>
              <a:rPr lang="fr-BE" sz="1900" dirty="0">
                <a:effectLst/>
              </a:rPr>
              <a:t>ééquilibrage des budgets ,</a:t>
            </a:r>
          </a:p>
          <a:p>
            <a:pPr marL="1085850" lvl="1" indent="-342900">
              <a:lnSpc>
                <a:spcPct val="90000"/>
              </a:lnSpc>
              <a:buFont typeface="Wingdings" panose="05000000000000000000" pitchFamily="2" charset="2"/>
              <a:buChar char="Ø"/>
            </a:pPr>
            <a:r>
              <a:rPr lang="fr-BE" sz="1900" dirty="0"/>
              <a:t>P</a:t>
            </a:r>
            <a:r>
              <a:rPr lang="fr-BE" sz="1900" dirty="0">
                <a:effectLst/>
              </a:rPr>
              <a:t>lan de transition.</a:t>
            </a:r>
          </a:p>
          <a:p>
            <a:pPr marL="1085850" lvl="1" indent="-342900">
              <a:lnSpc>
                <a:spcPct val="90000"/>
              </a:lnSpc>
              <a:spcAft>
                <a:spcPts val="800"/>
              </a:spcAft>
              <a:buFont typeface="Wingdings" panose="05000000000000000000" pitchFamily="2" charset="2"/>
              <a:buChar char="Ø"/>
            </a:pPr>
            <a:r>
              <a:rPr lang="fr-BE" sz="1900" dirty="0">
                <a:effectLst/>
              </a:rPr>
              <a:t>Participation des personnes en situation de handicap et de leurs organisations représentatives au processus</a:t>
            </a:r>
          </a:p>
          <a:p>
            <a:pPr>
              <a:lnSpc>
                <a:spcPct val="90000"/>
              </a:lnSpc>
            </a:pPr>
            <a:endParaRPr lang="fr-BE" sz="1900" dirty="0">
              <a:solidFill>
                <a:schemeClr val="accent4">
                  <a:lumMod val="75000"/>
                </a:schemeClr>
              </a:solidFill>
            </a:endParaRPr>
          </a:p>
        </p:txBody>
      </p:sp>
    </p:spTree>
    <p:extLst>
      <p:ext uri="{BB962C8B-B14F-4D97-AF65-F5344CB8AC3E}">
        <p14:creationId xmlns:p14="http://schemas.microsoft.com/office/powerpoint/2010/main" val="27253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7A56C0-4110-C0BA-B761-6503462F4032}"/>
              </a:ext>
            </a:extLst>
          </p:cNvPr>
          <p:cNvSpPr>
            <a:spLocks noGrp="1"/>
          </p:cNvSpPr>
          <p:nvPr>
            <p:ph type="title"/>
          </p:nvPr>
        </p:nvSpPr>
        <p:spPr>
          <a:xfrm>
            <a:off x="1199456" y="274648"/>
            <a:ext cx="10382944" cy="485121"/>
          </a:xfrm>
        </p:spPr>
        <p:txBody>
          <a:bodyPr anchor="ctr">
            <a:normAutofit/>
          </a:bodyPr>
          <a:lstStyle/>
          <a:p>
            <a:pPr>
              <a:lnSpc>
                <a:spcPct val="90000"/>
              </a:lnSpc>
            </a:pPr>
            <a:r>
              <a:rPr lang="fr-BE" sz="2700" dirty="0">
                <a:solidFill>
                  <a:srgbClr val="CC0099"/>
                </a:solidFill>
              </a:rPr>
              <a:t>Dans l’immédiat</a:t>
            </a:r>
          </a:p>
        </p:txBody>
      </p:sp>
      <p:sp>
        <p:nvSpPr>
          <p:cNvPr id="3" name="Espace réservé du contenu 2">
            <a:extLst>
              <a:ext uri="{FF2B5EF4-FFF2-40B4-BE49-F238E27FC236}">
                <a16:creationId xmlns:a16="http://schemas.microsoft.com/office/drawing/2014/main" id="{C1A56F06-16EE-3E19-134B-5F5293404BE5}"/>
              </a:ext>
            </a:extLst>
          </p:cNvPr>
          <p:cNvSpPr>
            <a:spLocks noGrp="1"/>
          </p:cNvSpPr>
          <p:nvPr>
            <p:ph sz="half" idx="2"/>
          </p:nvPr>
        </p:nvSpPr>
        <p:spPr>
          <a:xfrm>
            <a:off x="4655840" y="976194"/>
            <a:ext cx="6926560" cy="4933553"/>
          </a:xfrm>
        </p:spPr>
        <p:txBody>
          <a:bodyPr>
            <a:normAutofit/>
          </a:bodyPr>
          <a:lstStyle/>
          <a:p>
            <a:pPr>
              <a:lnSpc>
                <a:spcPct val="90000"/>
              </a:lnSpc>
              <a:spcAft>
                <a:spcPts val="800"/>
              </a:spcAft>
            </a:pPr>
            <a:r>
              <a:rPr lang="fr-BE" sz="1700" b="1" kern="100" dirty="0">
                <a:solidFill>
                  <a:schemeClr val="accent4">
                    <a:lumMod val="75000"/>
                  </a:schemeClr>
                </a:solidFill>
                <a:effectLst/>
              </a:rPr>
              <a:t>Unia demande aux autorités :</a:t>
            </a:r>
          </a:p>
          <a:p>
            <a:pPr marL="342900" lvl="0" indent="-342900">
              <a:lnSpc>
                <a:spcPct val="90000"/>
              </a:lnSpc>
              <a:buFont typeface="Calibri" panose="020F0502020204030204" pitchFamily="34" charset="0"/>
              <a:buChar char="-"/>
            </a:pPr>
            <a:r>
              <a:rPr lang="fr-BE" sz="1700" dirty="0">
                <a:solidFill>
                  <a:schemeClr val="accent4">
                    <a:lumMod val="75000"/>
                  </a:schemeClr>
                </a:solidFill>
                <a:effectLst/>
              </a:rPr>
              <a:t>D'établir de nouvelles normes, conformes aux principes de la Convention, pour les structures existantes ; </a:t>
            </a:r>
          </a:p>
          <a:p>
            <a:pPr marL="342900" lvl="0" indent="-342900">
              <a:lnSpc>
                <a:spcPct val="90000"/>
              </a:lnSpc>
              <a:buFont typeface="Calibri" panose="020F0502020204030204" pitchFamily="34" charset="0"/>
              <a:buChar char="-"/>
            </a:pPr>
            <a:r>
              <a:rPr lang="fr-BE" sz="1700" dirty="0">
                <a:solidFill>
                  <a:schemeClr val="accent4">
                    <a:lumMod val="75000"/>
                  </a:schemeClr>
                </a:solidFill>
                <a:effectLst/>
              </a:rPr>
              <a:t>De modifier les règlements et les législations afin d’ouvrir au maximum ces structures vers l’extérieur et permettre la sortie des personnes vers une vie autonome ;</a:t>
            </a:r>
          </a:p>
          <a:p>
            <a:pPr marL="342900" lvl="0" indent="-342900">
              <a:lnSpc>
                <a:spcPct val="90000"/>
              </a:lnSpc>
              <a:buFont typeface="Calibri" panose="020F0502020204030204" pitchFamily="34" charset="0"/>
              <a:buChar char="-"/>
            </a:pPr>
            <a:r>
              <a:rPr lang="fr-BE" sz="1700" dirty="0">
                <a:solidFill>
                  <a:schemeClr val="accent4">
                    <a:lumMod val="75000"/>
                  </a:schemeClr>
                </a:solidFill>
                <a:effectLst/>
              </a:rPr>
              <a:t>D'arrêter la construction de nouvelles institutions; </a:t>
            </a:r>
          </a:p>
          <a:p>
            <a:pPr marL="342900" lvl="0" indent="-342900">
              <a:lnSpc>
                <a:spcPct val="90000"/>
              </a:lnSpc>
              <a:buFont typeface="Calibri" panose="020F0502020204030204" pitchFamily="34" charset="0"/>
              <a:buChar char="-"/>
            </a:pPr>
            <a:r>
              <a:rPr lang="fr-BE" sz="1700" dirty="0">
                <a:solidFill>
                  <a:schemeClr val="accent4">
                    <a:lumMod val="75000"/>
                  </a:schemeClr>
                </a:solidFill>
                <a:effectLst/>
              </a:rPr>
              <a:t>De renforcer le contrôle de toutes les structures pour faire respecter les droits des personnes en situation de handicap ;</a:t>
            </a:r>
          </a:p>
          <a:p>
            <a:pPr marL="342900" lvl="0" indent="-342900">
              <a:lnSpc>
                <a:spcPct val="90000"/>
              </a:lnSpc>
              <a:buFont typeface="Calibri" panose="020F0502020204030204" pitchFamily="34" charset="0"/>
              <a:buChar char="-"/>
            </a:pPr>
            <a:r>
              <a:rPr lang="fr-BE" sz="1700" dirty="0">
                <a:solidFill>
                  <a:schemeClr val="accent4">
                    <a:lumMod val="75000"/>
                  </a:schemeClr>
                </a:solidFill>
                <a:effectLst/>
              </a:rPr>
              <a:t>D’allouer les moyens et renforcer le contrôle des mesures d’administration des biens et de la personne afin de garantir le respect de leurs droits, de leur volonté et de leurs préférences ;</a:t>
            </a:r>
          </a:p>
          <a:p>
            <a:pPr marL="342900" lvl="0" indent="-342900">
              <a:lnSpc>
                <a:spcPct val="90000"/>
              </a:lnSpc>
              <a:spcAft>
                <a:spcPts val="800"/>
              </a:spcAft>
              <a:buFont typeface="Calibri" panose="020F0502020204030204" pitchFamily="34" charset="0"/>
              <a:buChar char="-"/>
            </a:pPr>
            <a:r>
              <a:rPr lang="fr-BE" sz="1700" dirty="0">
                <a:solidFill>
                  <a:schemeClr val="accent4">
                    <a:lumMod val="75000"/>
                  </a:schemeClr>
                </a:solidFill>
                <a:effectLst/>
              </a:rPr>
              <a:t>De planifier la transition vers une désinstitutionalisation avec des objectifs chiffrés clairs, la fixation d’un calendrier concret, la surveillance et l’évaluation de la progression de cette transition.</a:t>
            </a:r>
          </a:p>
          <a:p>
            <a:pPr>
              <a:lnSpc>
                <a:spcPct val="90000"/>
              </a:lnSpc>
              <a:spcAft>
                <a:spcPts val="800"/>
              </a:spcAft>
            </a:pPr>
            <a:r>
              <a:rPr lang="fr-BE" sz="1700" kern="100" dirty="0">
                <a:solidFill>
                  <a:schemeClr val="accent4">
                    <a:lumMod val="75000"/>
                  </a:schemeClr>
                </a:solidFill>
                <a:effectLst/>
              </a:rPr>
              <a:t> </a:t>
            </a:r>
          </a:p>
          <a:p>
            <a:pPr>
              <a:lnSpc>
                <a:spcPct val="90000"/>
              </a:lnSpc>
            </a:pPr>
            <a:endParaRPr lang="fr-BE" sz="1700" dirty="0">
              <a:solidFill>
                <a:schemeClr val="accent4">
                  <a:lumMod val="75000"/>
                </a:schemeClr>
              </a:solidFill>
            </a:endParaRPr>
          </a:p>
        </p:txBody>
      </p:sp>
    </p:spTree>
    <p:extLst>
      <p:ext uri="{BB962C8B-B14F-4D97-AF65-F5344CB8AC3E}">
        <p14:creationId xmlns:p14="http://schemas.microsoft.com/office/powerpoint/2010/main" val="1624613899"/>
      </p:ext>
    </p:extLst>
  </p:cSld>
  <p:clrMapOvr>
    <a:masterClrMapping/>
  </p:clrMapOvr>
</p:sld>
</file>

<file path=ppt/theme/theme1.xml><?xml version="1.0" encoding="utf-8"?>
<a:theme xmlns:a="http://schemas.openxmlformats.org/drawingml/2006/main" name="2_Unia-SMtheme">
  <a:themeElements>
    <a:clrScheme name="Unia colors">
      <a:dk1>
        <a:srgbClr val="F79646"/>
      </a:dk1>
      <a:lt1>
        <a:sysClr val="window" lastClr="FFFFFF"/>
      </a:lt1>
      <a:dk2>
        <a:srgbClr val="B30D88"/>
      </a:dk2>
      <a:lt2>
        <a:srgbClr val="FFFFFF"/>
      </a:lt2>
      <a:accent1>
        <a:srgbClr val="95B3D7"/>
      </a:accent1>
      <a:accent2>
        <a:srgbClr val="D65238"/>
      </a:accent2>
      <a:accent3>
        <a:srgbClr val="C3D69B"/>
      </a:accent3>
      <a:accent4>
        <a:srgbClr val="4F81BD"/>
      </a:accent4>
      <a:accent5>
        <a:srgbClr val="FFFFFF"/>
      </a:accent5>
      <a:accent6>
        <a:srgbClr val="F79646"/>
      </a:accent6>
      <a:hlink>
        <a:srgbClr val="95B3D7"/>
      </a:hlink>
      <a:folHlink>
        <a:srgbClr val="00B0F0"/>
      </a:folHlink>
    </a:clrScheme>
    <a:fontScheme name="Unia Fonts">
      <a:majorFont>
        <a:latin typeface="UnitRoundedO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Grand écran</PresentationFormat>
  <Paragraphs>50</Paragraphs>
  <Slides>8</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Aptos</vt:lpstr>
      <vt:lpstr>Arial</vt:lpstr>
      <vt:lpstr>Calibri</vt:lpstr>
      <vt:lpstr>UnitRoundedOT</vt:lpstr>
      <vt:lpstr>Wingdings</vt:lpstr>
      <vt:lpstr>2_Unia-SMtheme</vt:lpstr>
      <vt:lpstr>« Autonomie de vie et inclusion dans la société » : portée de l’article 19 de la Convention des Nations Unies des personnes handicapées.</vt:lpstr>
      <vt:lpstr>Consultation des personnes en situation de handicap (2020)  n= 1144</vt:lpstr>
      <vt:lpstr>Image du handicap = obstacle à l’inclusion et à la participation</vt:lpstr>
      <vt:lpstr>Une image positive du handicap (art.8 CRPD)</vt:lpstr>
      <vt:lpstr>Article 19 de la Convention ONU Autonomie de vie et inclusion dans la société</vt:lpstr>
      <vt:lpstr>L’Observation générale du Comité ONU (en synthétique)</vt:lpstr>
      <vt:lpstr>Position d’Unia</vt:lpstr>
      <vt:lpstr>Dans l’immédiat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Véronique Ghesquière</dc:creator>
  <cp:lastModifiedBy>Véronique Ghesquière</cp:lastModifiedBy>
  <cp:revision>2</cp:revision>
  <dcterms:created xsi:type="dcterms:W3CDTF">2024-01-19T14:24:19Z</dcterms:created>
  <dcterms:modified xsi:type="dcterms:W3CDTF">2024-01-24T14:27:24Z</dcterms:modified>
</cp:coreProperties>
</file>